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1821" r:id="rId2"/>
    <p:sldId id="1792" r:id="rId3"/>
    <p:sldId id="1858" r:id="rId4"/>
    <p:sldId id="1859" r:id="rId5"/>
    <p:sldId id="1825" r:id="rId6"/>
    <p:sldId id="302" r:id="rId7"/>
    <p:sldId id="345" r:id="rId8"/>
    <p:sldId id="344" r:id="rId9"/>
    <p:sldId id="341" r:id="rId10"/>
    <p:sldId id="1827" r:id="rId11"/>
    <p:sldId id="1841" r:id="rId12"/>
    <p:sldId id="1830" r:id="rId13"/>
    <p:sldId id="343" r:id="rId14"/>
    <p:sldId id="337" r:id="rId15"/>
    <p:sldId id="1857" r:id="rId16"/>
    <p:sldId id="1835" r:id="rId17"/>
    <p:sldId id="1843" r:id="rId18"/>
    <p:sldId id="270" r:id="rId19"/>
    <p:sldId id="1829"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52" d="100"/>
          <a:sy n="52" d="100"/>
        </p:scale>
        <p:origin x="122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e Kettunen" userId="4cf5f6c7-6e34-40c3-a3e9-a521fc38c91f" providerId="ADAL" clId="{95B4C1E9-B143-4542-8D93-57051A6BB5CC}"/>
    <pc:docChg chg="addSld delSld">
      <pc:chgData name="Janne Kettunen" userId="4cf5f6c7-6e34-40c3-a3e9-a521fc38c91f" providerId="ADAL" clId="{95B4C1E9-B143-4542-8D93-57051A6BB5CC}" dt="2025-03-24T11:38:02.533" v="1" actId="2890"/>
      <pc:docMkLst>
        <pc:docMk/>
      </pc:docMkLst>
      <pc:sldChg chg="del">
        <pc:chgData name="Janne Kettunen" userId="4cf5f6c7-6e34-40c3-a3e9-a521fc38c91f" providerId="ADAL" clId="{95B4C1E9-B143-4542-8D93-57051A6BB5CC}" dt="2025-03-24T11:37:13.714" v="0" actId="47"/>
        <pc:sldMkLst>
          <pc:docMk/>
          <pc:sldMk cId="3855510947" sldId="1837"/>
        </pc:sldMkLst>
      </pc:sldChg>
      <pc:sldChg chg="add">
        <pc:chgData name="Janne Kettunen" userId="4cf5f6c7-6e34-40c3-a3e9-a521fc38c91f" providerId="ADAL" clId="{95B4C1E9-B143-4542-8D93-57051A6BB5CC}" dt="2025-03-24T11:38:02.533" v="1" actId="2890"/>
        <pc:sldMkLst>
          <pc:docMk/>
          <pc:sldMk cId="640285339" sldId="18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936B8-DB8C-49DA-810D-F66883706211}" type="doc">
      <dgm:prSet loTypeId="urn:microsoft.com/office/officeart/2005/8/layout/target3" loCatId="relationship" qsTypeId="urn:microsoft.com/office/officeart/2005/8/quickstyle/simple1" qsCatId="simple" csTypeId="urn:microsoft.com/office/officeart/2005/8/colors/accent1_4" csCatId="accent1" phldr="1"/>
      <dgm:spPr/>
      <dgm:t>
        <a:bodyPr/>
        <a:lstStyle/>
        <a:p>
          <a:endParaRPr lang="fi-FI"/>
        </a:p>
      </dgm:t>
    </dgm:pt>
    <dgm:pt modelId="{E3A680FA-C594-4CE2-8661-5E808D4E829A}">
      <dgm:prSet phldrT="[Teksti]"/>
      <dgm:spPr/>
      <dgm:t>
        <a:bodyPr/>
        <a:lstStyle/>
        <a:p>
          <a:r>
            <a:rPr lang="fi-FI" dirty="0"/>
            <a:t>Fyysinen hyvinvointi</a:t>
          </a:r>
        </a:p>
      </dgm:t>
    </dgm:pt>
    <dgm:pt modelId="{3E328D11-5202-4DE2-AA8B-B3E12ADB3973}" type="parTrans" cxnId="{B64305DC-724C-4281-AD62-D4EAA585D891}">
      <dgm:prSet/>
      <dgm:spPr/>
      <dgm:t>
        <a:bodyPr/>
        <a:lstStyle/>
        <a:p>
          <a:endParaRPr lang="fi-FI"/>
        </a:p>
      </dgm:t>
    </dgm:pt>
    <dgm:pt modelId="{94CB8D62-17D3-4AA7-9583-036F9FFAD5D0}" type="sibTrans" cxnId="{B64305DC-724C-4281-AD62-D4EAA585D891}">
      <dgm:prSet/>
      <dgm:spPr/>
      <dgm:t>
        <a:bodyPr/>
        <a:lstStyle/>
        <a:p>
          <a:endParaRPr lang="fi-FI"/>
        </a:p>
      </dgm:t>
    </dgm:pt>
    <dgm:pt modelId="{0EC82084-739C-45FD-B3D4-BA6CCDAEDA3E}">
      <dgm:prSet phldrT="[Teksti]" custT="1"/>
      <dgm:spPr/>
      <dgm:t>
        <a:bodyPr/>
        <a:lstStyle/>
        <a:p>
          <a:r>
            <a:rPr lang="fi-FI" sz="1600" b="1" dirty="0"/>
            <a:t>Ympäristö, missä voi pärjätä ja liikkua on aktiivisuutta mahdollistava ympäristö, </a:t>
          </a:r>
        </a:p>
      </dgm:t>
    </dgm:pt>
    <dgm:pt modelId="{924E0E94-B1B4-4FD8-9EED-234D049C933E}" type="parTrans" cxnId="{9FD44CD0-53E2-4AD9-8A38-A77CA0E263FC}">
      <dgm:prSet/>
      <dgm:spPr/>
      <dgm:t>
        <a:bodyPr/>
        <a:lstStyle/>
        <a:p>
          <a:endParaRPr lang="fi-FI"/>
        </a:p>
      </dgm:t>
    </dgm:pt>
    <dgm:pt modelId="{2A926396-3733-4FCD-9638-A57B5665EA7C}" type="sibTrans" cxnId="{9FD44CD0-53E2-4AD9-8A38-A77CA0E263FC}">
      <dgm:prSet/>
      <dgm:spPr/>
      <dgm:t>
        <a:bodyPr/>
        <a:lstStyle/>
        <a:p>
          <a:endParaRPr lang="fi-FI"/>
        </a:p>
      </dgm:t>
    </dgm:pt>
    <dgm:pt modelId="{B10E0894-0A64-4BD8-8AFD-054A41594BD1}">
      <dgm:prSet phldrT="[Teksti]"/>
      <dgm:spPr/>
      <dgm:t>
        <a:bodyPr/>
        <a:lstStyle/>
        <a:p>
          <a:r>
            <a:rPr lang="fi-FI" dirty="0"/>
            <a:t>Psyykkinen hyvinvointi</a:t>
          </a:r>
        </a:p>
      </dgm:t>
    </dgm:pt>
    <dgm:pt modelId="{2C4B7753-C35C-4D59-8D3B-5CEF6F12BCFD}" type="parTrans" cxnId="{9E7F78AB-85DA-463B-B609-8D8D92F92A3D}">
      <dgm:prSet/>
      <dgm:spPr/>
      <dgm:t>
        <a:bodyPr/>
        <a:lstStyle/>
        <a:p>
          <a:endParaRPr lang="fi-FI"/>
        </a:p>
      </dgm:t>
    </dgm:pt>
    <dgm:pt modelId="{5FC9DBE9-6C09-42B8-9AD8-D5BF481D9D12}" type="sibTrans" cxnId="{9E7F78AB-85DA-463B-B609-8D8D92F92A3D}">
      <dgm:prSet/>
      <dgm:spPr/>
      <dgm:t>
        <a:bodyPr/>
        <a:lstStyle/>
        <a:p>
          <a:endParaRPr lang="fi-FI"/>
        </a:p>
      </dgm:t>
    </dgm:pt>
    <dgm:pt modelId="{DB534558-2197-4E08-9BF3-27D9A478FE88}">
      <dgm:prSet phldrT="[Teksti]" custT="1"/>
      <dgm:spPr/>
      <dgm:t>
        <a:bodyPr/>
        <a:lstStyle/>
        <a:p>
          <a:r>
            <a:rPr lang="fi-FI" sz="1600" b="1" dirty="0"/>
            <a:t>Kulttuuri- ja sivistyspalvelujen saatavuus ja saavutettavuus</a:t>
          </a:r>
        </a:p>
      </dgm:t>
    </dgm:pt>
    <dgm:pt modelId="{F355242E-4EC6-4CB1-8856-BBED82BAE9A5}" type="parTrans" cxnId="{F419B521-9D7D-4D21-9358-0F3592DE7EF2}">
      <dgm:prSet/>
      <dgm:spPr/>
      <dgm:t>
        <a:bodyPr/>
        <a:lstStyle/>
        <a:p>
          <a:endParaRPr lang="fi-FI"/>
        </a:p>
      </dgm:t>
    </dgm:pt>
    <dgm:pt modelId="{DF7AC075-1339-446F-9DF6-83FB107B0720}" type="sibTrans" cxnId="{F419B521-9D7D-4D21-9358-0F3592DE7EF2}">
      <dgm:prSet/>
      <dgm:spPr/>
      <dgm:t>
        <a:bodyPr/>
        <a:lstStyle/>
        <a:p>
          <a:endParaRPr lang="fi-FI"/>
        </a:p>
      </dgm:t>
    </dgm:pt>
    <dgm:pt modelId="{D0B74C79-FDEA-400F-9F08-082CC25274A5}">
      <dgm:prSet phldrT="[Teksti]"/>
      <dgm:spPr/>
      <dgm:t>
        <a:bodyPr/>
        <a:lstStyle/>
        <a:p>
          <a:r>
            <a:rPr lang="fi-FI" dirty="0"/>
            <a:t>Sosiaalinen hyvinvointi</a:t>
          </a:r>
        </a:p>
      </dgm:t>
    </dgm:pt>
    <dgm:pt modelId="{6F6DD105-0B4A-4210-BBCF-EB7743A5AF53}" type="parTrans" cxnId="{7F9228DF-9380-430C-99C4-BE90C4325C3B}">
      <dgm:prSet/>
      <dgm:spPr/>
      <dgm:t>
        <a:bodyPr/>
        <a:lstStyle/>
        <a:p>
          <a:endParaRPr lang="fi-FI"/>
        </a:p>
      </dgm:t>
    </dgm:pt>
    <dgm:pt modelId="{0940FE4C-AF7F-40A8-ABA3-D7DAA2762EDF}" type="sibTrans" cxnId="{7F9228DF-9380-430C-99C4-BE90C4325C3B}">
      <dgm:prSet/>
      <dgm:spPr/>
      <dgm:t>
        <a:bodyPr/>
        <a:lstStyle/>
        <a:p>
          <a:endParaRPr lang="fi-FI"/>
        </a:p>
      </dgm:t>
    </dgm:pt>
    <dgm:pt modelId="{06CDF593-47A0-4925-8D4B-74BB510151BA}">
      <dgm:prSet phldrT="[Teksti]" custT="1"/>
      <dgm:spPr/>
      <dgm:t>
        <a:bodyPr/>
        <a:lstStyle/>
        <a:p>
          <a:r>
            <a:rPr lang="fi-FI" sz="1600" b="1" dirty="0"/>
            <a:t>Asumisen esteettömyys ja laatu</a:t>
          </a:r>
        </a:p>
      </dgm:t>
    </dgm:pt>
    <dgm:pt modelId="{33DCD2CD-3408-4790-9CE2-CDEA7808C460}" type="parTrans" cxnId="{DBE15C20-3F7B-41A0-A683-4832C83E8A00}">
      <dgm:prSet/>
      <dgm:spPr/>
      <dgm:t>
        <a:bodyPr/>
        <a:lstStyle/>
        <a:p>
          <a:endParaRPr lang="fi-FI"/>
        </a:p>
      </dgm:t>
    </dgm:pt>
    <dgm:pt modelId="{2D14BFE3-7187-4D18-83AE-D241C991091B}" type="sibTrans" cxnId="{DBE15C20-3F7B-41A0-A683-4832C83E8A00}">
      <dgm:prSet/>
      <dgm:spPr/>
      <dgm:t>
        <a:bodyPr/>
        <a:lstStyle/>
        <a:p>
          <a:endParaRPr lang="fi-FI"/>
        </a:p>
      </dgm:t>
    </dgm:pt>
    <dgm:pt modelId="{15EFD22A-320D-49DD-A6C0-A130D4DD883E}">
      <dgm:prSet custT="1"/>
      <dgm:spPr/>
      <dgm:t>
        <a:bodyPr/>
        <a:lstStyle/>
        <a:p>
          <a:r>
            <a:rPr lang="fi-FI" sz="1600" b="1" dirty="0"/>
            <a:t>Ympäristön turvallisuus</a:t>
          </a:r>
        </a:p>
      </dgm:t>
    </dgm:pt>
    <dgm:pt modelId="{4D509601-66D7-4B25-A205-26B4B790AE14}" type="parTrans" cxnId="{5CD78C0D-B69A-47BC-B6BE-FB3122145D72}">
      <dgm:prSet/>
      <dgm:spPr/>
      <dgm:t>
        <a:bodyPr/>
        <a:lstStyle/>
        <a:p>
          <a:endParaRPr lang="fi-FI"/>
        </a:p>
      </dgm:t>
    </dgm:pt>
    <dgm:pt modelId="{E38DF799-3232-45FA-ADE7-17BE6AD6B938}" type="sibTrans" cxnId="{5CD78C0D-B69A-47BC-B6BE-FB3122145D72}">
      <dgm:prSet/>
      <dgm:spPr/>
      <dgm:t>
        <a:bodyPr/>
        <a:lstStyle/>
        <a:p>
          <a:endParaRPr lang="fi-FI"/>
        </a:p>
      </dgm:t>
    </dgm:pt>
    <dgm:pt modelId="{9BD6D5FE-3F4E-4976-8D6D-B13055FDA9A6}">
      <dgm:prSet custT="1"/>
      <dgm:spPr/>
      <dgm:t>
        <a:bodyPr/>
        <a:lstStyle/>
        <a:p>
          <a:r>
            <a:rPr lang="fi-FI" sz="1600" b="1" dirty="0"/>
            <a:t>Maksuton, kynnyksetön sosiaalinen toiminta</a:t>
          </a:r>
        </a:p>
      </dgm:t>
    </dgm:pt>
    <dgm:pt modelId="{68CECB30-5681-4F8E-A700-42DD017062D5}" type="parTrans" cxnId="{F7CF6CD2-E660-40B9-9A91-E1B89119B367}">
      <dgm:prSet/>
      <dgm:spPr/>
      <dgm:t>
        <a:bodyPr/>
        <a:lstStyle/>
        <a:p>
          <a:endParaRPr lang="fi-FI"/>
        </a:p>
      </dgm:t>
    </dgm:pt>
    <dgm:pt modelId="{B4E352BE-198B-4E6C-B2AC-B39A8E99A90C}" type="sibTrans" cxnId="{F7CF6CD2-E660-40B9-9A91-E1B89119B367}">
      <dgm:prSet/>
      <dgm:spPr/>
      <dgm:t>
        <a:bodyPr/>
        <a:lstStyle/>
        <a:p>
          <a:endParaRPr lang="fi-FI"/>
        </a:p>
      </dgm:t>
    </dgm:pt>
    <dgm:pt modelId="{E25C0C82-6DC7-4C24-9404-494C819EDF6C}">
      <dgm:prSet phldrT="[Teksti]" custT="1"/>
      <dgm:spPr/>
      <dgm:t>
        <a:bodyPr/>
        <a:lstStyle/>
        <a:p>
          <a:r>
            <a:rPr lang="fi-FI" sz="1600" b="1" dirty="0"/>
            <a:t>Järjestöjen toiminnan taloudellinen tuki</a:t>
          </a:r>
        </a:p>
      </dgm:t>
    </dgm:pt>
    <dgm:pt modelId="{DA47C2E6-3283-48FE-AC9C-A0892099A215}" type="parTrans" cxnId="{DDEC9329-BE16-49EA-B711-D2ECC3903608}">
      <dgm:prSet/>
      <dgm:spPr/>
      <dgm:t>
        <a:bodyPr/>
        <a:lstStyle/>
        <a:p>
          <a:endParaRPr lang="fi-FI"/>
        </a:p>
      </dgm:t>
    </dgm:pt>
    <dgm:pt modelId="{A7B2FDFF-5F92-47FD-9337-A13268589405}" type="sibTrans" cxnId="{DDEC9329-BE16-49EA-B711-D2ECC3903608}">
      <dgm:prSet/>
      <dgm:spPr/>
      <dgm:t>
        <a:bodyPr/>
        <a:lstStyle/>
        <a:p>
          <a:endParaRPr lang="fi-FI"/>
        </a:p>
      </dgm:t>
    </dgm:pt>
    <dgm:pt modelId="{CC690FB6-0A1A-46EC-9530-F8DC2126BC43}">
      <dgm:prSet phldrT="[Teksti]" custT="1"/>
      <dgm:spPr/>
      <dgm:t>
        <a:bodyPr/>
        <a:lstStyle/>
        <a:p>
          <a:r>
            <a:rPr lang="fi-FI" sz="1600" b="1" dirty="0"/>
            <a:t>Levähdyspaikat kaduilla ja reiteillä</a:t>
          </a:r>
        </a:p>
      </dgm:t>
    </dgm:pt>
    <dgm:pt modelId="{502758AE-44CC-475A-BB98-4987B6250257}" type="parTrans" cxnId="{642B40A7-F670-4E9B-9822-0B669A28196B}">
      <dgm:prSet/>
      <dgm:spPr/>
    </dgm:pt>
    <dgm:pt modelId="{72C39097-1E13-45B1-AAEB-B23B2AD911EB}" type="sibTrans" cxnId="{642B40A7-F670-4E9B-9822-0B669A28196B}">
      <dgm:prSet/>
      <dgm:spPr/>
    </dgm:pt>
    <dgm:pt modelId="{76C8F5AA-A6F0-42CF-88E1-2BF2A965BED5}">
      <dgm:prSet phldrT="[Teksti]" custT="1"/>
      <dgm:spPr/>
      <dgm:t>
        <a:bodyPr/>
        <a:lstStyle/>
        <a:p>
          <a:r>
            <a:rPr lang="fi-FI" sz="1600" b="1" dirty="0"/>
            <a:t>Luontoympäristön lisääminen</a:t>
          </a:r>
        </a:p>
      </dgm:t>
    </dgm:pt>
    <dgm:pt modelId="{3B77D2DF-965E-4C80-9D00-029022388879}" type="parTrans" cxnId="{12F595D7-5954-4537-A9BF-0EFADB52422D}">
      <dgm:prSet/>
      <dgm:spPr/>
    </dgm:pt>
    <dgm:pt modelId="{33501AAD-1251-40AF-9DE2-AE3D27A7EF8E}" type="sibTrans" cxnId="{12F595D7-5954-4537-A9BF-0EFADB52422D}">
      <dgm:prSet/>
      <dgm:spPr/>
    </dgm:pt>
    <dgm:pt modelId="{737A601A-73EA-430F-9668-DC25381D91EF}">
      <dgm:prSet phldrT="[Teksti]" custT="1"/>
      <dgm:spPr/>
      <dgm:t>
        <a:bodyPr/>
        <a:lstStyle/>
        <a:p>
          <a:r>
            <a:rPr lang="fi-FI" sz="1600" b="1" dirty="0"/>
            <a:t>Sosiaalisen toiminnan ja aktiivisuuden mahdollisuudet, liikkumisen ja liikennevälineiden käytön turvaaminen</a:t>
          </a:r>
          <a:r>
            <a:rPr lang="fi-FI" sz="16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fi-FI" sz="1600" b="1" dirty="0"/>
        </a:p>
      </dgm:t>
    </dgm:pt>
    <dgm:pt modelId="{75893E80-8DAE-4483-8B23-3B24DA7E12AD}" type="parTrans" cxnId="{BCCD1138-9B27-44DC-AEFF-A3158D0F2CC1}">
      <dgm:prSet/>
      <dgm:spPr/>
    </dgm:pt>
    <dgm:pt modelId="{40797340-C280-4976-AE84-CA815DEFE812}" type="sibTrans" cxnId="{BCCD1138-9B27-44DC-AEFF-A3158D0F2CC1}">
      <dgm:prSet/>
      <dgm:spPr/>
    </dgm:pt>
    <dgm:pt modelId="{960A0D25-F950-4317-A5AB-2AB2E0AFDAB4}" type="pres">
      <dgm:prSet presAssocID="{BCA936B8-DB8C-49DA-810D-F66883706211}" presName="Name0" presStyleCnt="0">
        <dgm:presLayoutVars>
          <dgm:chMax val="7"/>
          <dgm:dir/>
          <dgm:animLvl val="lvl"/>
          <dgm:resizeHandles val="exact"/>
        </dgm:presLayoutVars>
      </dgm:prSet>
      <dgm:spPr/>
    </dgm:pt>
    <dgm:pt modelId="{140DE232-4830-4E21-A0E9-6B6BF57A1214}" type="pres">
      <dgm:prSet presAssocID="{E3A680FA-C594-4CE2-8661-5E808D4E829A}" presName="circle1" presStyleLbl="node1" presStyleIdx="0" presStyleCnt="3"/>
      <dgm:spPr/>
    </dgm:pt>
    <dgm:pt modelId="{ABAE2924-B6A2-46BE-A130-C60E32139CAB}" type="pres">
      <dgm:prSet presAssocID="{E3A680FA-C594-4CE2-8661-5E808D4E829A}" presName="space" presStyleCnt="0"/>
      <dgm:spPr/>
    </dgm:pt>
    <dgm:pt modelId="{77BEBB4B-B65B-4D4C-8589-C53C0DE19ED3}" type="pres">
      <dgm:prSet presAssocID="{E3A680FA-C594-4CE2-8661-5E808D4E829A}" presName="rect1" presStyleLbl="alignAcc1" presStyleIdx="0" presStyleCnt="3"/>
      <dgm:spPr/>
    </dgm:pt>
    <dgm:pt modelId="{04F447FB-2A56-4B9C-890D-1E2C632EC3E6}" type="pres">
      <dgm:prSet presAssocID="{B10E0894-0A64-4BD8-8AFD-054A41594BD1}" presName="vertSpace2" presStyleLbl="node1" presStyleIdx="0" presStyleCnt="3"/>
      <dgm:spPr/>
    </dgm:pt>
    <dgm:pt modelId="{8C041609-E30D-4C36-9996-BF13121B6710}" type="pres">
      <dgm:prSet presAssocID="{B10E0894-0A64-4BD8-8AFD-054A41594BD1}" presName="circle2" presStyleLbl="node1" presStyleIdx="1" presStyleCnt="3"/>
      <dgm:spPr/>
    </dgm:pt>
    <dgm:pt modelId="{1F6828C0-C365-4B2D-8BC5-3995DA25B6EC}" type="pres">
      <dgm:prSet presAssocID="{B10E0894-0A64-4BD8-8AFD-054A41594BD1}" presName="rect2" presStyleLbl="alignAcc1" presStyleIdx="1" presStyleCnt="3"/>
      <dgm:spPr/>
    </dgm:pt>
    <dgm:pt modelId="{BAF36F43-13DE-45D3-AC3D-C2EA30CFA7B9}" type="pres">
      <dgm:prSet presAssocID="{D0B74C79-FDEA-400F-9F08-082CC25274A5}" presName="vertSpace3" presStyleLbl="node1" presStyleIdx="1" presStyleCnt="3"/>
      <dgm:spPr/>
    </dgm:pt>
    <dgm:pt modelId="{3E8B59F5-0C91-4D7F-B800-EFD5A9D83C79}" type="pres">
      <dgm:prSet presAssocID="{D0B74C79-FDEA-400F-9F08-082CC25274A5}" presName="circle3" presStyleLbl="node1" presStyleIdx="2" presStyleCnt="3"/>
      <dgm:spPr/>
    </dgm:pt>
    <dgm:pt modelId="{4061D99E-A329-42CB-BCDE-6A80D8D9A600}" type="pres">
      <dgm:prSet presAssocID="{D0B74C79-FDEA-400F-9F08-082CC25274A5}" presName="rect3" presStyleLbl="alignAcc1" presStyleIdx="2" presStyleCnt="3"/>
      <dgm:spPr/>
    </dgm:pt>
    <dgm:pt modelId="{DC5FA592-6A5F-4EDF-9FD4-AD7B36165256}" type="pres">
      <dgm:prSet presAssocID="{E3A680FA-C594-4CE2-8661-5E808D4E829A}" presName="rect1ParTx" presStyleLbl="alignAcc1" presStyleIdx="2" presStyleCnt="3">
        <dgm:presLayoutVars>
          <dgm:chMax val="1"/>
          <dgm:bulletEnabled val="1"/>
        </dgm:presLayoutVars>
      </dgm:prSet>
      <dgm:spPr/>
    </dgm:pt>
    <dgm:pt modelId="{2C5EFA94-C014-4BD2-9D48-C0A49E8CD1B1}" type="pres">
      <dgm:prSet presAssocID="{E3A680FA-C594-4CE2-8661-5E808D4E829A}" presName="rect1ChTx" presStyleLbl="alignAcc1" presStyleIdx="2" presStyleCnt="3">
        <dgm:presLayoutVars>
          <dgm:bulletEnabled val="1"/>
        </dgm:presLayoutVars>
      </dgm:prSet>
      <dgm:spPr/>
    </dgm:pt>
    <dgm:pt modelId="{7591A00D-C328-46EB-A723-4FA3608A6B15}" type="pres">
      <dgm:prSet presAssocID="{B10E0894-0A64-4BD8-8AFD-054A41594BD1}" presName="rect2ParTx" presStyleLbl="alignAcc1" presStyleIdx="2" presStyleCnt="3">
        <dgm:presLayoutVars>
          <dgm:chMax val="1"/>
          <dgm:bulletEnabled val="1"/>
        </dgm:presLayoutVars>
      </dgm:prSet>
      <dgm:spPr/>
    </dgm:pt>
    <dgm:pt modelId="{A7EC4C35-B53E-4E47-A821-AA7C25F6AE2F}" type="pres">
      <dgm:prSet presAssocID="{B10E0894-0A64-4BD8-8AFD-054A41594BD1}" presName="rect2ChTx" presStyleLbl="alignAcc1" presStyleIdx="2" presStyleCnt="3">
        <dgm:presLayoutVars>
          <dgm:bulletEnabled val="1"/>
        </dgm:presLayoutVars>
      </dgm:prSet>
      <dgm:spPr/>
    </dgm:pt>
    <dgm:pt modelId="{E521DD12-FE5B-4942-A9D6-1C1BAD5AC78E}" type="pres">
      <dgm:prSet presAssocID="{D0B74C79-FDEA-400F-9F08-082CC25274A5}" presName="rect3ParTx" presStyleLbl="alignAcc1" presStyleIdx="2" presStyleCnt="3">
        <dgm:presLayoutVars>
          <dgm:chMax val="1"/>
          <dgm:bulletEnabled val="1"/>
        </dgm:presLayoutVars>
      </dgm:prSet>
      <dgm:spPr/>
    </dgm:pt>
    <dgm:pt modelId="{17B0BB89-CC94-42B1-A76D-A936BDEDD41E}" type="pres">
      <dgm:prSet presAssocID="{D0B74C79-FDEA-400F-9F08-082CC25274A5}" presName="rect3ChTx" presStyleLbl="alignAcc1" presStyleIdx="2" presStyleCnt="3">
        <dgm:presLayoutVars>
          <dgm:bulletEnabled val="1"/>
        </dgm:presLayoutVars>
      </dgm:prSet>
      <dgm:spPr/>
    </dgm:pt>
  </dgm:ptLst>
  <dgm:cxnLst>
    <dgm:cxn modelId="{5CD78C0D-B69A-47BC-B6BE-FB3122145D72}" srcId="{B10E0894-0A64-4BD8-8AFD-054A41594BD1}" destId="{15EFD22A-320D-49DD-A6C0-A130D4DD883E}" srcOrd="1" destOrd="0" parTransId="{4D509601-66D7-4B25-A205-26B4B790AE14}" sibTransId="{E38DF799-3232-45FA-ADE7-17BE6AD6B938}"/>
    <dgm:cxn modelId="{CF73AA0D-5994-4EE8-9CD5-D5760D2769D2}" type="presOf" srcId="{E3A680FA-C594-4CE2-8661-5E808D4E829A}" destId="{DC5FA592-6A5F-4EDF-9FD4-AD7B36165256}" srcOrd="1" destOrd="0" presId="urn:microsoft.com/office/officeart/2005/8/layout/target3"/>
    <dgm:cxn modelId="{ADCD9417-898C-416B-8BF8-7C5D62DDF08E}" type="presOf" srcId="{76C8F5AA-A6F0-42CF-88E1-2BF2A965BED5}" destId="{2C5EFA94-C014-4BD2-9D48-C0A49E8CD1B1}" srcOrd="0" destOrd="2" presId="urn:microsoft.com/office/officeart/2005/8/layout/target3"/>
    <dgm:cxn modelId="{B0CF161F-C063-4F15-B993-9AF955C1DE4D}" type="presOf" srcId="{15EFD22A-320D-49DD-A6C0-A130D4DD883E}" destId="{A7EC4C35-B53E-4E47-A821-AA7C25F6AE2F}" srcOrd="0" destOrd="1" presId="urn:microsoft.com/office/officeart/2005/8/layout/target3"/>
    <dgm:cxn modelId="{DBE15C20-3F7B-41A0-A683-4832C83E8A00}" srcId="{D0B74C79-FDEA-400F-9F08-082CC25274A5}" destId="{06CDF593-47A0-4925-8D4B-74BB510151BA}" srcOrd="0" destOrd="0" parTransId="{33DCD2CD-3408-4790-9CE2-CDEA7808C460}" sibTransId="{2D14BFE3-7187-4D18-83AE-D241C991091B}"/>
    <dgm:cxn modelId="{F419B521-9D7D-4D21-9358-0F3592DE7EF2}" srcId="{B10E0894-0A64-4BD8-8AFD-054A41594BD1}" destId="{DB534558-2197-4E08-9BF3-27D9A478FE88}" srcOrd="0" destOrd="0" parTransId="{F355242E-4EC6-4CB1-8856-BBED82BAE9A5}" sibTransId="{DF7AC075-1339-446F-9DF6-83FB107B0720}"/>
    <dgm:cxn modelId="{DDEC9329-BE16-49EA-B711-D2ECC3903608}" srcId="{D0B74C79-FDEA-400F-9F08-082CC25274A5}" destId="{E25C0C82-6DC7-4C24-9404-494C819EDF6C}" srcOrd="2" destOrd="0" parTransId="{DA47C2E6-3283-48FE-AC9C-A0892099A215}" sibTransId="{A7B2FDFF-5F92-47FD-9337-A13268589405}"/>
    <dgm:cxn modelId="{BCCD1138-9B27-44DC-AEFF-A3158D0F2CC1}" srcId="{D0B74C79-FDEA-400F-9F08-082CC25274A5}" destId="{737A601A-73EA-430F-9668-DC25381D91EF}" srcOrd="1" destOrd="0" parTransId="{75893E80-8DAE-4483-8B23-3B24DA7E12AD}" sibTransId="{40797340-C280-4976-AE84-CA815DEFE812}"/>
    <dgm:cxn modelId="{5437473E-2C1C-4781-AF31-A6C954EF9810}" type="presOf" srcId="{B10E0894-0A64-4BD8-8AFD-054A41594BD1}" destId="{1F6828C0-C365-4B2D-8BC5-3995DA25B6EC}" srcOrd="0" destOrd="0" presId="urn:microsoft.com/office/officeart/2005/8/layout/target3"/>
    <dgm:cxn modelId="{FAF1923E-0F01-4EEF-9D5D-1F467CD2891F}" type="presOf" srcId="{06CDF593-47A0-4925-8D4B-74BB510151BA}" destId="{17B0BB89-CC94-42B1-A76D-A936BDEDD41E}" srcOrd="0" destOrd="0" presId="urn:microsoft.com/office/officeart/2005/8/layout/target3"/>
    <dgm:cxn modelId="{FB679260-94B2-4665-93B6-746390BA8405}" type="presOf" srcId="{737A601A-73EA-430F-9668-DC25381D91EF}" destId="{17B0BB89-CC94-42B1-A76D-A936BDEDD41E}" srcOrd="0" destOrd="1" presId="urn:microsoft.com/office/officeart/2005/8/layout/target3"/>
    <dgm:cxn modelId="{1C4C266D-58E3-4F7A-B92C-3B49A0F60DFA}" type="presOf" srcId="{0EC82084-739C-45FD-B3D4-BA6CCDAEDA3E}" destId="{2C5EFA94-C014-4BD2-9D48-C0A49E8CD1B1}" srcOrd="0" destOrd="0" presId="urn:microsoft.com/office/officeart/2005/8/layout/target3"/>
    <dgm:cxn modelId="{E1DDEA57-A2C8-4A81-9937-2AE042E613F5}" type="presOf" srcId="{E3A680FA-C594-4CE2-8661-5E808D4E829A}" destId="{77BEBB4B-B65B-4D4C-8589-C53C0DE19ED3}" srcOrd="0" destOrd="0" presId="urn:microsoft.com/office/officeart/2005/8/layout/target3"/>
    <dgm:cxn modelId="{6292587A-C0FC-421F-A645-52B9E67D5020}" type="presOf" srcId="{D0B74C79-FDEA-400F-9F08-082CC25274A5}" destId="{E521DD12-FE5B-4942-A9D6-1C1BAD5AC78E}" srcOrd="1" destOrd="0" presId="urn:microsoft.com/office/officeart/2005/8/layout/target3"/>
    <dgm:cxn modelId="{CCDAA993-6471-427B-9F9E-1BB5AB48FACA}" type="presOf" srcId="{CC690FB6-0A1A-46EC-9530-F8DC2126BC43}" destId="{2C5EFA94-C014-4BD2-9D48-C0A49E8CD1B1}" srcOrd="0" destOrd="1" presId="urn:microsoft.com/office/officeart/2005/8/layout/target3"/>
    <dgm:cxn modelId="{642B40A7-F670-4E9B-9822-0B669A28196B}" srcId="{E3A680FA-C594-4CE2-8661-5E808D4E829A}" destId="{CC690FB6-0A1A-46EC-9530-F8DC2126BC43}" srcOrd="1" destOrd="0" parTransId="{502758AE-44CC-475A-BB98-4987B6250257}" sibTransId="{72C39097-1E13-45B1-AAEB-B23B2AD911EB}"/>
    <dgm:cxn modelId="{9E7F78AB-85DA-463B-B609-8D8D92F92A3D}" srcId="{BCA936B8-DB8C-49DA-810D-F66883706211}" destId="{B10E0894-0A64-4BD8-8AFD-054A41594BD1}" srcOrd="1" destOrd="0" parTransId="{2C4B7753-C35C-4D59-8D3B-5CEF6F12BCFD}" sibTransId="{5FC9DBE9-6C09-42B8-9AD8-D5BF481D9D12}"/>
    <dgm:cxn modelId="{E6BA46AF-A51B-48A8-B4DF-2F1B40B8ED15}" type="presOf" srcId="{9BD6D5FE-3F4E-4976-8D6D-B13055FDA9A6}" destId="{A7EC4C35-B53E-4E47-A821-AA7C25F6AE2F}" srcOrd="0" destOrd="2" presId="urn:microsoft.com/office/officeart/2005/8/layout/target3"/>
    <dgm:cxn modelId="{32C53CB7-671F-4395-BA71-CFEB018E6FFD}" type="presOf" srcId="{D0B74C79-FDEA-400F-9F08-082CC25274A5}" destId="{4061D99E-A329-42CB-BCDE-6A80D8D9A600}" srcOrd="0" destOrd="0" presId="urn:microsoft.com/office/officeart/2005/8/layout/target3"/>
    <dgm:cxn modelId="{16F6B7C8-CB01-4C19-BB51-AC9B040E0B71}" type="presOf" srcId="{DB534558-2197-4E08-9BF3-27D9A478FE88}" destId="{A7EC4C35-B53E-4E47-A821-AA7C25F6AE2F}" srcOrd="0" destOrd="0" presId="urn:microsoft.com/office/officeart/2005/8/layout/target3"/>
    <dgm:cxn modelId="{8C8F8CCD-9971-4228-A2E3-D45194B3AE43}" type="presOf" srcId="{BCA936B8-DB8C-49DA-810D-F66883706211}" destId="{960A0D25-F950-4317-A5AB-2AB2E0AFDAB4}" srcOrd="0" destOrd="0" presId="urn:microsoft.com/office/officeart/2005/8/layout/target3"/>
    <dgm:cxn modelId="{9FD44CD0-53E2-4AD9-8A38-A77CA0E263FC}" srcId="{E3A680FA-C594-4CE2-8661-5E808D4E829A}" destId="{0EC82084-739C-45FD-B3D4-BA6CCDAEDA3E}" srcOrd="0" destOrd="0" parTransId="{924E0E94-B1B4-4FD8-9EED-234D049C933E}" sibTransId="{2A926396-3733-4FCD-9638-A57B5665EA7C}"/>
    <dgm:cxn modelId="{9F24C6D1-7F80-488E-B84A-87508140A345}" type="presOf" srcId="{E25C0C82-6DC7-4C24-9404-494C819EDF6C}" destId="{17B0BB89-CC94-42B1-A76D-A936BDEDD41E}" srcOrd="0" destOrd="2" presId="urn:microsoft.com/office/officeart/2005/8/layout/target3"/>
    <dgm:cxn modelId="{F7CF6CD2-E660-40B9-9A91-E1B89119B367}" srcId="{B10E0894-0A64-4BD8-8AFD-054A41594BD1}" destId="{9BD6D5FE-3F4E-4976-8D6D-B13055FDA9A6}" srcOrd="2" destOrd="0" parTransId="{68CECB30-5681-4F8E-A700-42DD017062D5}" sibTransId="{B4E352BE-198B-4E6C-B2AC-B39A8E99A90C}"/>
    <dgm:cxn modelId="{0DEDD1D4-7F01-48B8-A333-3DD68A2E9C7C}" type="presOf" srcId="{B10E0894-0A64-4BD8-8AFD-054A41594BD1}" destId="{7591A00D-C328-46EB-A723-4FA3608A6B15}" srcOrd="1" destOrd="0" presId="urn:microsoft.com/office/officeart/2005/8/layout/target3"/>
    <dgm:cxn modelId="{12F595D7-5954-4537-A9BF-0EFADB52422D}" srcId="{E3A680FA-C594-4CE2-8661-5E808D4E829A}" destId="{76C8F5AA-A6F0-42CF-88E1-2BF2A965BED5}" srcOrd="2" destOrd="0" parTransId="{3B77D2DF-965E-4C80-9D00-029022388879}" sibTransId="{33501AAD-1251-40AF-9DE2-AE3D27A7EF8E}"/>
    <dgm:cxn modelId="{B64305DC-724C-4281-AD62-D4EAA585D891}" srcId="{BCA936B8-DB8C-49DA-810D-F66883706211}" destId="{E3A680FA-C594-4CE2-8661-5E808D4E829A}" srcOrd="0" destOrd="0" parTransId="{3E328D11-5202-4DE2-AA8B-B3E12ADB3973}" sibTransId="{94CB8D62-17D3-4AA7-9583-036F9FFAD5D0}"/>
    <dgm:cxn modelId="{7F9228DF-9380-430C-99C4-BE90C4325C3B}" srcId="{BCA936B8-DB8C-49DA-810D-F66883706211}" destId="{D0B74C79-FDEA-400F-9F08-082CC25274A5}" srcOrd="2" destOrd="0" parTransId="{6F6DD105-0B4A-4210-BBCF-EB7743A5AF53}" sibTransId="{0940FE4C-AF7F-40A8-ABA3-D7DAA2762EDF}"/>
    <dgm:cxn modelId="{2CBE73B6-D5D8-4576-83AE-8D65E1DB3ED8}" type="presParOf" srcId="{960A0D25-F950-4317-A5AB-2AB2E0AFDAB4}" destId="{140DE232-4830-4E21-A0E9-6B6BF57A1214}" srcOrd="0" destOrd="0" presId="urn:microsoft.com/office/officeart/2005/8/layout/target3"/>
    <dgm:cxn modelId="{B4207ECA-AF48-4B01-B981-3CD5AA7FF08F}" type="presParOf" srcId="{960A0D25-F950-4317-A5AB-2AB2E0AFDAB4}" destId="{ABAE2924-B6A2-46BE-A130-C60E32139CAB}" srcOrd="1" destOrd="0" presId="urn:microsoft.com/office/officeart/2005/8/layout/target3"/>
    <dgm:cxn modelId="{B1FAF05C-2168-4890-BF3B-C6050278C641}" type="presParOf" srcId="{960A0D25-F950-4317-A5AB-2AB2E0AFDAB4}" destId="{77BEBB4B-B65B-4D4C-8589-C53C0DE19ED3}" srcOrd="2" destOrd="0" presId="urn:microsoft.com/office/officeart/2005/8/layout/target3"/>
    <dgm:cxn modelId="{A3566D07-A1F5-4654-BA96-312D5130BAA1}" type="presParOf" srcId="{960A0D25-F950-4317-A5AB-2AB2E0AFDAB4}" destId="{04F447FB-2A56-4B9C-890D-1E2C632EC3E6}" srcOrd="3" destOrd="0" presId="urn:microsoft.com/office/officeart/2005/8/layout/target3"/>
    <dgm:cxn modelId="{F0A6B41D-3660-4944-A88C-27ED8BA25E61}" type="presParOf" srcId="{960A0D25-F950-4317-A5AB-2AB2E0AFDAB4}" destId="{8C041609-E30D-4C36-9996-BF13121B6710}" srcOrd="4" destOrd="0" presId="urn:microsoft.com/office/officeart/2005/8/layout/target3"/>
    <dgm:cxn modelId="{DB12DF54-A1FF-4375-9B55-4D3109549563}" type="presParOf" srcId="{960A0D25-F950-4317-A5AB-2AB2E0AFDAB4}" destId="{1F6828C0-C365-4B2D-8BC5-3995DA25B6EC}" srcOrd="5" destOrd="0" presId="urn:microsoft.com/office/officeart/2005/8/layout/target3"/>
    <dgm:cxn modelId="{65C4C04C-BFD1-4B83-BD80-68FC5728C7EA}" type="presParOf" srcId="{960A0D25-F950-4317-A5AB-2AB2E0AFDAB4}" destId="{BAF36F43-13DE-45D3-AC3D-C2EA30CFA7B9}" srcOrd="6" destOrd="0" presId="urn:microsoft.com/office/officeart/2005/8/layout/target3"/>
    <dgm:cxn modelId="{54E05105-585A-4A39-BAF3-A96157C0B42B}" type="presParOf" srcId="{960A0D25-F950-4317-A5AB-2AB2E0AFDAB4}" destId="{3E8B59F5-0C91-4D7F-B800-EFD5A9D83C79}" srcOrd="7" destOrd="0" presId="urn:microsoft.com/office/officeart/2005/8/layout/target3"/>
    <dgm:cxn modelId="{1A593BB1-4B95-4F9B-8DEC-CB08415A8565}" type="presParOf" srcId="{960A0D25-F950-4317-A5AB-2AB2E0AFDAB4}" destId="{4061D99E-A329-42CB-BCDE-6A80D8D9A600}" srcOrd="8" destOrd="0" presId="urn:microsoft.com/office/officeart/2005/8/layout/target3"/>
    <dgm:cxn modelId="{0D723079-52C3-4BE3-9C41-3D78B7CA0209}" type="presParOf" srcId="{960A0D25-F950-4317-A5AB-2AB2E0AFDAB4}" destId="{DC5FA592-6A5F-4EDF-9FD4-AD7B36165256}" srcOrd="9" destOrd="0" presId="urn:microsoft.com/office/officeart/2005/8/layout/target3"/>
    <dgm:cxn modelId="{B2C437A8-528D-4CAA-9AB4-9B9579E6E764}" type="presParOf" srcId="{960A0D25-F950-4317-A5AB-2AB2E0AFDAB4}" destId="{2C5EFA94-C014-4BD2-9D48-C0A49E8CD1B1}" srcOrd="10" destOrd="0" presId="urn:microsoft.com/office/officeart/2005/8/layout/target3"/>
    <dgm:cxn modelId="{3D98E008-9AB4-4067-B243-5232505F5DE6}" type="presParOf" srcId="{960A0D25-F950-4317-A5AB-2AB2E0AFDAB4}" destId="{7591A00D-C328-46EB-A723-4FA3608A6B15}" srcOrd="11" destOrd="0" presId="urn:microsoft.com/office/officeart/2005/8/layout/target3"/>
    <dgm:cxn modelId="{535D8112-1882-4BAE-B91C-3AE1DF102A1A}" type="presParOf" srcId="{960A0D25-F950-4317-A5AB-2AB2E0AFDAB4}" destId="{A7EC4C35-B53E-4E47-A821-AA7C25F6AE2F}" srcOrd="12" destOrd="0" presId="urn:microsoft.com/office/officeart/2005/8/layout/target3"/>
    <dgm:cxn modelId="{A3C2B9CF-C551-4362-A852-A9DCEA251F8E}" type="presParOf" srcId="{960A0D25-F950-4317-A5AB-2AB2E0AFDAB4}" destId="{E521DD12-FE5B-4942-A9D6-1C1BAD5AC78E}" srcOrd="13" destOrd="0" presId="urn:microsoft.com/office/officeart/2005/8/layout/target3"/>
    <dgm:cxn modelId="{F1587711-4752-4AA3-BFFF-FE2961B33FC3}" type="presParOf" srcId="{960A0D25-F950-4317-A5AB-2AB2E0AFDAB4}" destId="{17B0BB89-CC94-42B1-A76D-A936BDEDD41E}"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DE232-4830-4E21-A0E9-6B6BF57A1214}">
      <dsp:nvSpPr>
        <dsp:cNvPr id="0" name=""/>
        <dsp:cNvSpPr/>
      </dsp:nvSpPr>
      <dsp:spPr>
        <a:xfrm>
          <a:off x="0" y="0"/>
          <a:ext cx="4351338" cy="4351338"/>
        </a:xfrm>
        <a:prstGeom prst="pie">
          <a:avLst>
            <a:gd name="adj1" fmla="val 5400000"/>
            <a:gd name="adj2" fmla="val 1620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EBB4B-B65B-4D4C-8589-C53C0DE19ED3}">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dirty="0"/>
            <a:t>Fyysinen hyvinvointi</a:t>
          </a:r>
        </a:p>
      </dsp:txBody>
      <dsp:txXfrm>
        <a:off x="2175669" y="0"/>
        <a:ext cx="4169965" cy="1305404"/>
      </dsp:txXfrm>
    </dsp:sp>
    <dsp:sp modelId="{8C041609-E30D-4C36-9996-BF13121B6710}">
      <dsp:nvSpPr>
        <dsp:cNvPr id="0" name=""/>
        <dsp:cNvSpPr/>
      </dsp:nvSpPr>
      <dsp:spPr>
        <a:xfrm>
          <a:off x="761485" y="1305404"/>
          <a:ext cx="2828366" cy="2828366"/>
        </a:xfrm>
        <a:prstGeom prst="pie">
          <a:avLst>
            <a:gd name="adj1" fmla="val 5400000"/>
            <a:gd name="adj2" fmla="val 16200000"/>
          </a:avLst>
        </a:prstGeom>
        <a:solidFill>
          <a:schemeClr val="accent1">
            <a:shade val="50000"/>
            <a:hueOff val="247430"/>
            <a:satOff val="-22303"/>
            <a:lumOff val="326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828C0-C365-4B2D-8BC5-3995DA25B6EC}">
      <dsp:nvSpPr>
        <dsp:cNvPr id="0" name=""/>
        <dsp:cNvSpPr/>
      </dsp:nvSpPr>
      <dsp:spPr>
        <a:xfrm>
          <a:off x="2175669" y="1305404"/>
          <a:ext cx="8339931" cy="2828366"/>
        </a:xfrm>
        <a:prstGeom prst="rect">
          <a:avLst/>
        </a:prstGeom>
        <a:solidFill>
          <a:schemeClr val="lt1">
            <a:alpha val="90000"/>
            <a:hueOff val="0"/>
            <a:satOff val="0"/>
            <a:lumOff val="0"/>
            <a:alphaOff val="0"/>
          </a:schemeClr>
        </a:solidFill>
        <a:ln w="12700" cap="flat" cmpd="sng" algn="ctr">
          <a:solidFill>
            <a:schemeClr val="accent1">
              <a:shade val="50000"/>
              <a:hueOff val="247430"/>
              <a:satOff val="-22303"/>
              <a:lumOff val="326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dirty="0"/>
            <a:t>Psyykkinen hyvinvointi</a:t>
          </a:r>
        </a:p>
      </dsp:txBody>
      <dsp:txXfrm>
        <a:off x="2175669" y="1305404"/>
        <a:ext cx="4169965" cy="1305399"/>
      </dsp:txXfrm>
    </dsp:sp>
    <dsp:sp modelId="{3E8B59F5-0C91-4D7F-B800-EFD5A9D83C79}">
      <dsp:nvSpPr>
        <dsp:cNvPr id="0" name=""/>
        <dsp:cNvSpPr/>
      </dsp:nvSpPr>
      <dsp:spPr>
        <a:xfrm>
          <a:off x="1522968" y="2610804"/>
          <a:ext cx="1305400" cy="1305400"/>
        </a:xfrm>
        <a:prstGeom prst="pie">
          <a:avLst>
            <a:gd name="adj1" fmla="val 5400000"/>
            <a:gd name="adj2" fmla="val 16200000"/>
          </a:avLst>
        </a:prstGeom>
        <a:solidFill>
          <a:schemeClr val="accent1">
            <a:shade val="50000"/>
            <a:hueOff val="247430"/>
            <a:satOff val="-22303"/>
            <a:lumOff val="326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1D99E-A329-42CB-BCDE-6A80D8D9A600}">
      <dsp:nvSpPr>
        <dsp:cNvPr id="0" name=""/>
        <dsp:cNvSpPr/>
      </dsp:nvSpPr>
      <dsp:spPr>
        <a:xfrm>
          <a:off x="2175669" y="2610804"/>
          <a:ext cx="8339931" cy="1305400"/>
        </a:xfrm>
        <a:prstGeom prst="rect">
          <a:avLst/>
        </a:prstGeom>
        <a:solidFill>
          <a:schemeClr val="lt1">
            <a:alpha val="90000"/>
            <a:hueOff val="0"/>
            <a:satOff val="0"/>
            <a:lumOff val="0"/>
            <a:alphaOff val="0"/>
          </a:schemeClr>
        </a:solidFill>
        <a:ln w="12700" cap="flat" cmpd="sng" algn="ctr">
          <a:solidFill>
            <a:schemeClr val="accent1">
              <a:shade val="50000"/>
              <a:hueOff val="247430"/>
              <a:satOff val="-22303"/>
              <a:lumOff val="326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dirty="0"/>
            <a:t>Sosiaalinen hyvinvointi</a:t>
          </a:r>
        </a:p>
      </dsp:txBody>
      <dsp:txXfrm>
        <a:off x="2175669" y="2610804"/>
        <a:ext cx="4169965" cy="1305400"/>
      </dsp:txXfrm>
    </dsp:sp>
    <dsp:sp modelId="{2C5EFA94-C014-4BD2-9D48-C0A49E8CD1B1}">
      <dsp:nvSpPr>
        <dsp:cNvPr id="0" name=""/>
        <dsp:cNvSpPr/>
      </dsp:nvSpPr>
      <dsp:spPr>
        <a:xfrm>
          <a:off x="6345634" y="0"/>
          <a:ext cx="4169965" cy="13054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fi-FI" sz="1600" b="1" kern="1200" dirty="0"/>
            <a:t>Ympäristö, missä voi pärjätä ja liikkua on aktiivisuutta mahdollistava ympäristö, </a:t>
          </a:r>
        </a:p>
        <a:p>
          <a:pPr marL="171450" lvl="1" indent="-171450" algn="l" defTabSz="711200">
            <a:lnSpc>
              <a:spcPct val="90000"/>
            </a:lnSpc>
            <a:spcBef>
              <a:spcPct val="0"/>
            </a:spcBef>
            <a:spcAft>
              <a:spcPct val="15000"/>
            </a:spcAft>
            <a:buChar char="•"/>
          </a:pPr>
          <a:r>
            <a:rPr lang="fi-FI" sz="1600" b="1" kern="1200" dirty="0"/>
            <a:t>Levähdyspaikat kaduilla ja reiteillä</a:t>
          </a:r>
        </a:p>
        <a:p>
          <a:pPr marL="171450" lvl="1" indent="-171450" algn="l" defTabSz="711200">
            <a:lnSpc>
              <a:spcPct val="90000"/>
            </a:lnSpc>
            <a:spcBef>
              <a:spcPct val="0"/>
            </a:spcBef>
            <a:spcAft>
              <a:spcPct val="15000"/>
            </a:spcAft>
            <a:buChar char="•"/>
          </a:pPr>
          <a:r>
            <a:rPr lang="fi-FI" sz="1600" b="1" kern="1200" dirty="0"/>
            <a:t>Luontoympäristön lisääminen</a:t>
          </a:r>
        </a:p>
      </dsp:txBody>
      <dsp:txXfrm>
        <a:off x="6345634" y="0"/>
        <a:ext cx="4169965" cy="1305404"/>
      </dsp:txXfrm>
    </dsp:sp>
    <dsp:sp modelId="{A7EC4C35-B53E-4E47-A821-AA7C25F6AE2F}">
      <dsp:nvSpPr>
        <dsp:cNvPr id="0" name=""/>
        <dsp:cNvSpPr/>
      </dsp:nvSpPr>
      <dsp:spPr>
        <a:xfrm>
          <a:off x="6345634" y="1305404"/>
          <a:ext cx="4169965" cy="13053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fi-FI" sz="1600" b="1" kern="1200" dirty="0"/>
            <a:t>Kulttuuri- ja sivistyspalvelujen saatavuus ja saavutettavuus</a:t>
          </a:r>
        </a:p>
        <a:p>
          <a:pPr marL="171450" lvl="1" indent="-171450" algn="l" defTabSz="711200">
            <a:lnSpc>
              <a:spcPct val="90000"/>
            </a:lnSpc>
            <a:spcBef>
              <a:spcPct val="0"/>
            </a:spcBef>
            <a:spcAft>
              <a:spcPct val="15000"/>
            </a:spcAft>
            <a:buChar char="•"/>
          </a:pPr>
          <a:r>
            <a:rPr lang="fi-FI" sz="1600" b="1" kern="1200" dirty="0"/>
            <a:t>Ympäristön turvallisuus</a:t>
          </a:r>
        </a:p>
        <a:p>
          <a:pPr marL="171450" lvl="1" indent="-171450" algn="l" defTabSz="711200">
            <a:lnSpc>
              <a:spcPct val="90000"/>
            </a:lnSpc>
            <a:spcBef>
              <a:spcPct val="0"/>
            </a:spcBef>
            <a:spcAft>
              <a:spcPct val="15000"/>
            </a:spcAft>
            <a:buChar char="•"/>
          </a:pPr>
          <a:r>
            <a:rPr lang="fi-FI" sz="1600" b="1" kern="1200" dirty="0"/>
            <a:t>Maksuton, kynnyksetön sosiaalinen toiminta</a:t>
          </a:r>
        </a:p>
      </dsp:txBody>
      <dsp:txXfrm>
        <a:off x="6345634" y="1305404"/>
        <a:ext cx="4169965" cy="1305399"/>
      </dsp:txXfrm>
    </dsp:sp>
    <dsp:sp modelId="{17B0BB89-CC94-42B1-A76D-A936BDEDD41E}">
      <dsp:nvSpPr>
        <dsp:cNvPr id="0" name=""/>
        <dsp:cNvSpPr/>
      </dsp:nvSpPr>
      <dsp:spPr>
        <a:xfrm>
          <a:off x="6345634" y="2610804"/>
          <a:ext cx="4169965" cy="13054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fi-FI" sz="1600" b="1" kern="1200" dirty="0"/>
            <a:t>Asumisen esteettömyys ja laatu</a:t>
          </a:r>
        </a:p>
        <a:p>
          <a:pPr marL="171450" lvl="1" indent="-171450" algn="l" defTabSz="711200">
            <a:lnSpc>
              <a:spcPct val="90000"/>
            </a:lnSpc>
            <a:spcBef>
              <a:spcPct val="0"/>
            </a:spcBef>
            <a:spcAft>
              <a:spcPct val="15000"/>
            </a:spcAft>
            <a:buChar char="•"/>
          </a:pPr>
          <a:r>
            <a:rPr lang="fi-FI" sz="1600" b="1" kern="1200" dirty="0"/>
            <a:t>Sosiaalisen toiminnan ja aktiivisuuden mahdollisuudet, liikkumisen ja liikennevälineiden käytön turvaaminen</a:t>
          </a:r>
          <a:r>
            <a:rPr lang="fi-FI" sz="1600" b="1" kern="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fi-FI" sz="1600" b="1" kern="1200" dirty="0"/>
        </a:p>
        <a:p>
          <a:pPr marL="171450" lvl="1" indent="-171450" algn="l" defTabSz="711200">
            <a:lnSpc>
              <a:spcPct val="90000"/>
            </a:lnSpc>
            <a:spcBef>
              <a:spcPct val="0"/>
            </a:spcBef>
            <a:spcAft>
              <a:spcPct val="15000"/>
            </a:spcAft>
            <a:buChar char="•"/>
          </a:pPr>
          <a:r>
            <a:rPr lang="fi-FI" sz="1600" b="1" kern="1200" dirty="0"/>
            <a:t>Järjestöjen toiminnan taloudellinen tuki</a:t>
          </a:r>
        </a:p>
      </dsp:txBody>
      <dsp:txXfrm>
        <a:off x="6345634" y="2610804"/>
        <a:ext cx="4169965" cy="13054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FBF26-5908-4F61-B770-B8B313D430A3}" type="datetimeFigureOut">
              <a:rPr lang="fi-FI" smtClean="0"/>
              <a:t>24.3.2025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BE10D-A069-463A-B705-2A995FB90AEB}" type="slidenum">
              <a:rPr lang="fi-FI" smtClean="0"/>
              <a:t>‹#›</a:t>
            </a:fld>
            <a:endParaRPr lang="fi-FI"/>
          </a:p>
        </p:txBody>
      </p:sp>
    </p:spTree>
    <p:extLst>
      <p:ext uri="{BB962C8B-B14F-4D97-AF65-F5344CB8AC3E}">
        <p14:creationId xmlns:p14="http://schemas.microsoft.com/office/powerpoint/2010/main" val="133436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01A3A2-3061-484B-B3D5-89E732231D2B}"/>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2F3F2DA9-C786-4900-AC94-BDA8A15C256F}"/>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26F230AE-78EE-409C-B8F6-27985587E1A1}"/>
              </a:ext>
            </a:extLst>
          </p:cNvPr>
          <p:cNvSpPr>
            <a:spLocks noGrp="1"/>
          </p:cNvSpPr>
          <p:nvPr>
            <p:ph type="dt" sz="half" idx="10"/>
          </p:nvPr>
        </p:nvSpPr>
        <p:spPr/>
        <p:txBody>
          <a:bodyPr/>
          <a:lstStyle/>
          <a:p>
            <a:fld id="{7F62A160-7C40-45EA-9137-2621F2988666}" type="datetime1">
              <a:rPr lang="fi-FI" smtClean="0"/>
              <a:t>24.3.2025</a:t>
            </a:fld>
            <a:endParaRPr lang="fi-FI"/>
          </a:p>
        </p:txBody>
      </p:sp>
      <p:sp>
        <p:nvSpPr>
          <p:cNvPr id="5" name="Alatunnisteen paikkamerkki 4">
            <a:extLst>
              <a:ext uri="{FF2B5EF4-FFF2-40B4-BE49-F238E27FC236}">
                <a16:creationId xmlns:a16="http://schemas.microsoft.com/office/drawing/2014/main" id="{64A77817-24D8-4AAF-A489-94770E9D85A5}"/>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96BB40B5-6676-42E5-A750-2A2DDA29EA41}"/>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06371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22A852-514E-4845-BCC1-B3002485F5A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AD37673-F11B-474F-9E1C-A3FE090B6905}"/>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997B1B-2B6C-49ED-8E36-8CD393DBF2A9}"/>
              </a:ext>
            </a:extLst>
          </p:cNvPr>
          <p:cNvSpPr>
            <a:spLocks noGrp="1"/>
          </p:cNvSpPr>
          <p:nvPr>
            <p:ph type="dt" sz="half" idx="10"/>
          </p:nvPr>
        </p:nvSpPr>
        <p:spPr/>
        <p:txBody>
          <a:bodyPr/>
          <a:lstStyle/>
          <a:p>
            <a:fld id="{819FA301-93E2-4F5B-8EDF-DB6B8CFDEE1E}" type="datetime1">
              <a:rPr lang="fi-FI" smtClean="0"/>
              <a:t>24.3.2025</a:t>
            </a:fld>
            <a:endParaRPr lang="fi-FI"/>
          </a:p>
        </p:txBody>
      </p:sp>
      <p:sp>
        <p:nvSpPr>
          <p:cNvPr id="5" name="Alatunnisteen paikkamerkki 4">
            <a:extLst>
              <a:ext uri="{FF2B5EF4-FFF2-40B4-BE49-F238E27FC236}">
                <a16:creationId xmlns:a16="http://schemas.microsoft.com/office/drawing/2014/main" id="{D619C2CB-69BC-42B7-8A52-6AFDC3536E25}"/>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AD59BFE7-D94C-406F-83FA-6B433D9309B4}"/>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97796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C29C703-C8A5-4F90-B6D0-A8B669415B5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FF1677E-A944-463A-931D-43039F9FF107}"/>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B50FF4-48CB-49EF-8BD0-564D07A45104}"/>
              </a:ext>
            </a:extLst>
          </p:cNvPr>
          <p:cNvSpPr>
            <a:spLocks noGrp="1"/>
          </p:cNvSpPr>
          <p:nvPr>
            <p:ph type="dt" sz="half" idx="10"/>
          </p:nvPr>
        </p:nvSpPr>
        <p:spPr/>
        <p:txBody>
          <a:bodyPr/>
          <a:lstStyle/>
          <a:p>
            <a:fld id="{318FB5C4-4A04-4B77-B449-46D855933D97}" type="datetime1">
              <a:rPr lang="fi-FI" smtClean="0"/>
              <a:t>24.3.2025</a:t>
            </a:fld>
            <a:endParaRPr lang="fi-FI"/>
          </a:p>
        </p:txBody>
      </p:sp>
      <p:sp>
        <p:nvSpPr>
          <p:cNvPr id="5" name="Alatunnisteen paikkamerkki 4">
            <a:extLst>
              <a:ext uri="{FF2B5EF4-FFF2-40B4-BE49-F238E27FC236}">
                <a16:creationId xmlns:a16="http://schemas.microsoft.com/office/drawing/2014/main" id="{A17F9C81-CB4A-48B3-876C-EEEB6C8662A1}"/>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1134D682-45EA-45BB-8131-B68028A99977}"/>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43803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F36C7-819D-4E3D-A958-17E90F315156}"/>
              </a:ext>
            </a:extLst>
          </p:cNvPr>
          <p:cNvSpPr>
            <a:spLocks noGrp="1"/>
          </p:cNvSpPr>
          <p:nvPr>
            <p:ph type="title"/>
          </p:nvPr>
        </p:nvSpPr>
        <p:spPr>
          <a:xfrm>
            <a:off x="877078" y="365125"/>
            <a:ext cx="10476722"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EC0F021-BEA9-43B4-99C3-0BEAA8BE87A2}"/>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C21DCF7-05C4-47C0-881F-01DB8D84AEC3}"/>
              </a:ext>
            </a:extLst>
          </p:cNvPr>
          <p:cNvSpPr>
            <a:spLocks noGrp="1"/>
          </p:cNvSpPr>
          <p:nvPr>
            <p:ph type="dt" sz="half" idx="10"/>
          </p:nvPr>
        </p:nvSpPr>
        <p:spPr/>
        <p:txBody>
          <a:bodyPr/>
          <a:lstStyle/>
          <a:p>
            <a:fld id="{D4030913-0FDE-4506-A9CA-157045887015}" type="datetime1">
              <a:rPr lang="fi-FI" smtClean="0"/>
              <a:t>24.3.2025</a:t>
            </a:fld>
            <a:endParaRPr lang="fi-FI"/>
          </a:p>
        </p:txBody>
      </p:sp>
      <p:sp>
        <p:nvSpPr>
          <p:cNvPr id="5" name="Alatunnisteen paikkamerkki 4">
            <a:extLst>
              <a:ext uri="{FF2B5EF4-FFF2-40B4-BE49-F238E27FC236}">
                <a16:creationId xmlns:a16="http://schemas.microsoft.com/office/drawing/2014/main" id="{8F48DEA5-79D6-4162-9DDC-4AE23411517D}"/>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36A80EA3-6772-4E79-AB7D-0B2E2D085306}"/>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735906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5E9462-E1A6-441E-8F96-C17060BBE715}"/>
              </a:ext>
            </a:extLst>
          </p:cNvPr>
          <p:cNvSpPr>
            <a:spLocks noGrp="1"/>
          </p:cNvSpPr>
          <p:nvPr>
            <p:ph type="title"/>
          </p:nvPr>
        </p:nvSpPr>
        <p:spPr>
          <a:xfrm>
            <a:off x="831850" y="1709738"/>
            <a:ext cx="10515600" cy="285273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283DF47-A320-45E0-ADCB-EC4C3801A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778066D7-D884-40A7-958B-C14093D06765}"/>
              </a:ext>
            </a:extLst>
          </p:cNvPr>
          <p:cNvSpPr>
            <a:spLocks noGrp="1"/>
          </p:cNvSpPr>
          <p:nvPr>
            <p:ph type="dt" sz="half" idx="10"/>
          </p:nvPr>
        </p:nvSpPr>
        <p:spPr/>
        <p:txBody>
          <a:bodyPr/>
          <a:lstStyle/>
          <a:p>
            <a:fld id="{D64BD489-80EC-47EA-92A2-20A12270420F}" type="datetime1">
              <a:rPr lang="fi-FI" smtClean="0"/>
              <a:t>24.3.2025</a:t>
            </a:fld>
            <a:endParaRPr lang="fi-FI"/>
          </a:p>
        </p:txBody>
      </p:sp>
      <p:sp>
        <p:nvSpPr>
          <p:cNvPr id="5" name="Alatunnisteen paikkamerkki 4">
            <a:extLst>
              <a:ext uri="{FF2B5EF4-FFF2-40B4-BE49-F238E27FC236}">
                <a16:creationId xmlns:a16="http://schemas.microsoft.com/office/drawing/2014/main" id="{434BCCEF-8581-4A1B-8F16-20E1D51BE96B}"/>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49A88153-0BD0-4852-B323-76BB446290C8}"/>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17073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01FF9F-4882-4A47-8708-4E458E882F9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805D861-ABBF-4E79-BBD3-1C9A25BCCDC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4CE5297-C1D5-4B43-B311-A32231D7FA8D}"/>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DA54540-54DF-4347-82F4-7D3B54F7CB35}"/>
              </a:ext>
            </a:extLst>
          </p:cNvPr>
          <p:cNvSpPr>
            <a:spLocks noGrp="1"/>
          </p:cNvSpPr>
          <p:nvPr>
            <p:ph type="dt" sz="half" idx="10"/>
          </p:nvPr>
        </p:nvSpPr>
        <p:spPr/>
        <p:txBody>
          <a:bodyPr/>
          <a:lstStyle/>
          <a:p>
            <a:fld id="{61117659-AA1F-419A-BED7-567EE60D988B}" type="datetime1">
              <a:rPr lang="fi-FI" smtClean="0"/>
              <a:t>24.3.2025</a:t>
            </a:fld>
            <a:endParaRPr lang="fi-FI"/>
          </a:p>
        </p:txBody>
      </p:sp>
      <p:sp>
        <p:nvSpPr>
          <p:cNvPr id="6" name="Alatunnisteen paikkamerkki 5">
            <a:extLst>
              <a:ext uri="{FF2B5EF4-FFF2-40B4-BE49-F238E27FC236}">
                <a16:creationId xmlns:a16="http://schemas.microsoft.com/office/drawing/2014/main" id="{64615046-0AE9-4770-997D-600B1D3708E3}"/>
              </a:ext>
            </a:extLst>
          </p:cNvPr>
          <p:cNvSpPr>
            <a:spLocks noGrp="1"/>
          </p:cNvSpPr>
          <p:nvPr>
            <p:ph type="ftr" sz="quarter" idx="11"/>
          </p:nvPr>
        </p:nvSpPr>
        <p:spPr/>
        <p:txBody>
          <a:bodyPr/>
          <a:lstStyle/>
          <a:p>
            <a:r>
              <a:rPr lang="fi-FI"/>
              <a:t>Irene Vuorisalo, vanhusasiamies</a:t>
            </a:r>
          </a:p>
        </p:txBody>
      </p:sp>
      <p:sp>
        <p:nvSpPr>
          <p:cNvPr id="7" name="Dian numeron paikkamerkki 6">
            <a:extLst>
              <a:ext uri="{FF2B5EF4-FFF2-40B4-BE49-F238E27FC236}">
                <a16:creationId xmlns:a16="http://schemas.microsoft.com/office/drawing/2014/main" id="{CFCD7014-F9C6-4C80-AB3C-38677C0D58BB}"/>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20796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6577A5-0D32-4D1A-A015-65A3D21F4E3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95BEF28-2C14-4D48-9C4F-9A4898CDF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3201F7A7-9578-4999-9CD1-958A8E33ED58}"/>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41FF678-70C0-4E69-8F6F-C3CF96CEE8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1B0AFC10-52D8-4EF5-ADA0-23F4EA6B64CA}"/>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825FCFC-FF19-4941-BD19-88ED974F8478}"/>
              </a:ext>
            </a:extLst>
          </p:cNvPr>
          <p:cNvSpPr>
            <a:spLocks noGrp="1"/>
          </p:cNvSpPr>
          <p:nvPr>
            <p:ph type="dt" sz="half" idx="10"/>
          </p:nvPr>
        </p:nvSpPr>
        <p:spPr/>
        <p:txBody>
          <a:bodyPr/>
          <a:lstStyle/>
          <a:p>
            <a:fld id="{43DCC2C1-CB5F-48F2-9EF3-2AA9635B6EE6}" type="datetime1">
              <a:rPr lang="fi-FI" smtClean="0"/>
              <a:t>24.3.2025</a:t>
            </a:fld>
            <a:endParaRPr lang="fi-FI"/>
          </a:p>
        </p:txBody>
      </p:sp>
      <p:sp>
        <p:nvSpPr>
          <p:cNvPr id="8" name="Alatunnisteen paikkamerkki 7">
            <a:extLst>
              <a:ext uri="{FF2B5EF4-FFF2-40B4-BE49-F238E27FC236}">
                <a16:creationId xmlns:a16="http://schemas.microsoft.com/office/drawing/2014/main" id="{036E9851-32C6-4C21-AB50-587C9DCFA4A6}"/>
              </a:ext>
            </a:extLst>
          </p:cNvPr>
          <p:cNvSpPr>
            <a:spLocks noGrp="1"/>
          </p:cNvSpPr>
          <p:nvPr>
            <p:ph type="ftr" sz="quarter" idx="11"/>
          </p:nvPr>
        </p:nvSpPr>
        <p:spPr/>
        <p:txBody>
          <a:bodyPr/>
          <a:lstStyle/>
          <a:p>
            <a:r>
              <a:rPr lang="fi-FI"/>
              <a:t>Irene Vuorisalo, vanhusasiamies</a:t>
            </a:r>
          </a:p>
        </p:txBody>
      </p:sp>
      <p:sp>
        <p:nvSpPr>
          <p:cNvPr id="9" name="Dian numeron paikkamerkki 8">
            <a:extLst>
              <a:ext uri="{FF2B5EF4-FFF2-40B4-BE49-F238E27FC236}">
                <a16:creationId xmlns:a16="http://schemas.microsoft.com/office/drawing/2014/main" id="{3500187B-23B6-48DE-BD5C-D1F142A8A306}"/>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290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9D2735-1C48-4A88-BC56-162036F61F2B}"/>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59DAC853-4E21-46FD-8040-D8D0AD113263}"/>
              </a:ext>
            </a:extLst>
          </p:cNvPr>
          <p:cNvSpPr>
            <a:spLocks noGrp="1"/>
          </p:cNvSpPr>
          <p:nvPr>
            <p:ph type="dt" sz="half" idx="10"/>
          </p:nvPr>
        </p:nvSpPr>
        <p:spPr/>
        <p:txBody>
          <a:bodyPr/>
          <a:lstStyle/>
          <a:p>
            <a:fld id="{75BF1735-7086-45B5-B69A-6DD27E7D0927}" type="datetime1">
              <a:rPr lang="fi-FI" smtClean="0"/>
              <a:t>24.3.2025</a:t>
            </a:fld>
            <a:endParaRPr lang="fi-FI"/>
          </a:p>
        </p:txBody>
      </p:sp>
      <p:sp>
        <p:nvSpPr>
          <p:cNvPr id="4" name="Alatunnisteen paikkamerkki 3">
            <a:extLst>
              <a:ext uri="{FF2B5EF4-FFF2-40B4-BE49-F238E27FC236}">
                <a16:creationId xmlns:a16="http://schemas.microsoft.com/office/drawing/2014/main" id="{4D574A16-D35B-4538-A37B-0B6A33011B49}"/>
              </a:ext>
            </a:extLst>
          </p:cNvPr>
          <p:cNvSpPr>
            <a:spLocks noGrp="1"/>
          </p:cNvSpPr>
          <p:nvPr>
            <p:ph type="ftr" sz="quarter" idx="11"/>
          </p:nvPr>
        </p:nvSpPr>
        <p:spPr/>
        <p:txBody>
          <a:bodyPr/>
          <a:lstStyle/>
          <a:p>
            <a:r>
              <a:rPr lang="fi-FI"/>
              <a:t>Irene Vuorisalo, vanhusasiamies</a:t>
            </a:r>
          </a:p>
        </p:txBody>
      </p:sp>
      <p:sp>
        <p:nvSpPr>
          <p:cNvPr id="5" name="Dian numeron paikkamerkki 4">
            <a:extLst>
              <a:ext uri="{FF2B5EF4-FFF2-40B4-BE49-F238E27FC236}">
                <a16:creationId xmlns:a16="http://schemas.microsoft.com/office/drawing/2014/main" id="{D0E45207-7646-41B0-A9FA-A14EF1F5BA30}"/>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91492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19135E9-AC5C-4A42-962C-86F21B035E38}"/>
              </a:ext>
            </a:extLst>
          </p:cNvPr>
          <p:cNvSpPr>
            <a:spLocks noGrp="1"/>
          </p:cNvSpPr>
          <p:nvPr>
            <p:ph type="dt" sz="half" idx="10"/>
          </p:nvPr>
        </p:nvSpPr>
        <p:spPr/>
        <p:txBody>
          <a:bodyPr/>
          <a:lstStyle/>
          <a:p>
            <a:fld id="{892A222A-9057-4763-9BF3-03B6DC636FD0}" type="datetime1">
              <a:rPr lang="fi-FI" smtClean="0"/>
              <a:t>24.3.2025</a:t>
            </a:fld>
            <a:endParaRPr lang="fi-FI"/>
          </a:p>
        </p:txBody>
      </p:sp>
      <p:sp>
        <p:nvSpPr>
          <p:cNvPr id="3" name="Alatunnisteen paikkamerkki 2">
            <a:extLst>
              <a:ext uri="{FF2B5EF4-FFF2-40B4-BE49-F238E27FC236}">
                <a16:creationId xmlns:a16="http://schemas.microsoft.com/office/drawing/2014/main" id="{EDC95905-3F01-4D5C-9B39-0A77EA1A101F}"/>
              </a:ext>
            </a:extLst>
          </p:cNvPr>
          <p:cNvSpPr>
            <a:spLocks noGrp="1"/>
          </p:cNvSpPr>
          <p:nvPr>
            <p:ph type="ftr" sz="quarter" idx="11"/>
          </p:nvPr>
        </p:nvSpPr>
        <p:spPr/>
        <p:txBody>
          <a:bodyPr/>
          <a:lstStyle/>
          <a:p>
            <a:r>
              <a:rPr lang="fi-FI"/>
              <a:t>Irene Vuorisalo, vanhusasiamies</a:t>
            </a:r>
          </a:p>
        </p:txBody>
      </p:sp>
      <p:sp>
        <p:nvSpPr>
          <p:cNvPr id="4" name="Dian numeron paikkamerkki 3">
            <a:extLst>
              <a:ext uri="{FF2B5EF4-FFF2-40B4-BE49-F238E27FC236}">
                <a16:creationId xmlns:a16="http://schemas.microsoft.com/office/drawing/2014/main" id="{3454E914-DDFB-433D-98C8-740643926602}"/>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54629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F0E7F6-4489-45B5-85C3-52DA843AFD4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E953221-DCD4-4948-86B3-7B72ECB7D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933ECA7-66BC-4764-AA8D-A1348E134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9CEB3E7-2671-446A-AD2D-76E16EEAAC60}"/>
              </a:ext>
            </a:extLst>
          </p:cNvPr>
          <p:cNvSpPr>
            <a:spLocks noGrp="1"/>
          </p:cNvSpPr>
          <p:nvPr>
            <p:ph type="dt" sz="half" idx="10"/>
          </p:nvPr>
        </p:nvSpPr>
        <p:spPr/>
        <p:txBody>
          <a:bodyPr/>
          <a:lstStyle/>
          <a:p>
            <a:fld id="{B77C9058-F7B9-4F34-9FF7-1CD0C86A4F60}" type="datetime1">
              <a:rPr lang="fi-FI" smtClean="0"/>
              <a:t>24.3.2025</a:t>
            </a:fld>
            <a:endParaRPr lang="fi-FI"/>
          </a:p>
        </p:txBody>
      </p:sp>
      <p:sp>
        <p:nvSpPr>
          <p:cNvPr id="6" name="Alatunnisteen paikkamerkki 5">
            <a:extLst>
              <a:ext uri="{FF2B5EF4-FFF2-40B4-BE49-F238E27FC236}">
                <a16:creationId xmlns:a16="http://schemas.microsoft.com/office/drawing/2014/main" id="{307748E6-83F5-4D37-A52F-AEBAD39FCD71}"/>
              </a:ext>
            </a:extLst>
          </p:cNvPr>
          <p:cNvSpPr>
            <a:spLocks noGrp="1"/>
          </p:cNvSpPr>
          <p:nvPr>
            <p:ph type="ftr" sz="quarter" idx="11"/>
          </p:nvPr>
        </p:nvSpPr>
        <p:spPr/>
        <p:txBody>
          <a:bodyPr/>
          <a:lstStyle/>
          <a:p>
            <a:r>
              <a:rPr lang="fi-FI"/>
              <a:t>Irene Vuorisalo, vanhusasiamies</a:t>
            </a:r>
          </a:p>
        </p:txBody>
      </p:sp>
      <p:sp>
        <p:nvSpPr>
          <p:cNvPr id="7" name="Dian numeron paikkamerkki 6">
            <a:extLst>
              <a:ext uri="{FF2B5EF4-FFF2-40B4-BE49-F238E27FC236}">
                <a16:creationId xmlns:a16="http://schemas.microsoft.com/office/drawing/2014/main" id="{8D40C56F-647E-4A3D-A267-EF81A0B6F0AA}"/>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53018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100318-A21C-4284-8C46-A9CA22FA1BA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557F63F-0E5E-4C06-9495-DED7E570F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DA1A3A7-D9C5-4D44-8C32-992F4CCB7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FD63849-5EF9-40FE-A07B-2B7B8FA796B6}"/>
              </a:ext>
            </a:extLst>
          </p:cNvPr>
          <p:cNvSpPr>
            <a:spLocks noGrp="1"/>
          </p:cNvSpPr>
          <p:nvPr>
            <p:ph type="dt" sz="half" idx="10"/>
          </p:nvPr>
        </p:nvSpPr>
        <p:spPr/>
        <p:txBody>
          <a:bodyPr/>
          <a:lstStyle/>
          <a:p>
            <a:fld id="{A31794E2-32F2-48A7-A2D0-0500A7936534}" type="datetime1">
              <a:rPr lang="fi-FI" smtClean="0"/>
              <a:t>24.3.2025</a:t>
            </a:fld>
            <a:endParaRPr lang="fi-FI"/>
          </a:p>
        </p:txBody>
      </p:sp>
      <p:sp>
        <p:nvSpPr>
          <p:cNvPr id="6" name="Alatunnisteen paikkamerkki 5">
            <a:extLst>
              <a:ext uri="{FF2B5EF4-FFF2-40B4-BE49-F238E27FC236}">
                <a16:creationId xmlns:a16="http://schemas.microsoft.com/office/drawing/2014/main" id="{7E2DFB73-60AA-4F87-AB90-0B13A00F2109}"/>
              </a:ext>
            </a:extLst>
          </p:cNvPr>
          <p:cNvSpPr>
            <a:spLocks noGrp="1"/>
          </p:cNvSpPr>
          <p:nvPr>
            <p:ph type="ftr" sz="quarter" idx="11"/>
          </p:nvPr>
        </p:nvSpPr>
        <p:spPr/>
        <p:txBody>
          <a:bodyPr/>
          <a:lstStyle/>
          <a:p>
            <a:r>
              <a:rPr lang="fi-FI"/>
              <a:t>Irene Vuorisalo, vanhusasiamies</a:t>
            </a:r>
          </a:p>
        </p:txBody>
      </p:sp>
      <p:sp>
        <p:nvSpPr>
          <p:cNvPr id="7" name="Dian numeron paikkamerkki 6">
            <a:extLst>
              <a:ext uri="{FF2B5EF4-FFF2-40B4-BE49-F238E27FC236}">
                <a16:creationId xmlns:a16="http://schemas.microsoft.com/office/drawing/2014/main" id="{7F947C2D-EB63-462D-A008-096B256FDA8F}"/>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94702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0690393-05CC-407F-BE37-EAFBE41FB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CB480F3-8224-4DF3-BE33-036C8C03A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990D38B0-5C34-4679-92B6-0DB6AB3DF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BC707-D35A-4E40-BA17-B58380E23C80}" type="datetime1">
              <a:rPr lang="fi-FI" smtClean="0"/>
              <a:t>24.3.2025</a:t>
            </a:fld>
            <a:endParaRPr lang="fi-FI" dirty="0"/>
          </a:p>
        </p:txBody>
      </p:sp>
      <p:sp>
        <p:nvSpPr>
          <p:cNvPr id="5" name="Alatunnisteen paikkamerkki 4">
            <a:extLst>
              <a:ext uri="{FF2B5EF4-FFF2-40B4-BE49-F238E27FC236}">
                <a16:creationId xmlns:a16="http://schemas.microsoft.com/office/drawing/2014/main" id="{5FB3721D-0C3A-480C-BB7B-87545E583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fi-FI"/>
              <a:t>Irene Vuorisalo, vanhusasiamies</a:t>
            </a:r>
            <a:endParaRPr lang="fi-FI" dirty="0"/>
          </a:p>
        </p:txBody>
      </p:sp>
      <p:sp>
        <p:nvSpPr>
          <p:cNvPr id="6" name="Dian numeron paikkamerkki 5">
            <a:extLst>
              <a:ext uri="{FF2B5EF4-FFF2-40B4-BE49-F238E27FC236}">
                <a16:creationId xmlns:a16="http://schemas.microsoft.com/office/drawing/2014/main" id="{0C6E631D-27E8-40C1-87EE-7D105A22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CA29C4B-7459-40BB-AD17-32EF6EF99F1A}" type="slidenum">
              <a:rPr lang="fi-FI" smtClean="0"/>
              <a:pPr/>
              <a:t>‹#›</a:t>
            </a:fld>
            <a:endParaRPr lang="fi-FI" dirty="0"/>
          </a:p>
        </p:txBody>
      </p:sp>
    </p:spTree>
    <p:extLst>
      <p:ext uri="{BB962C8B-B14F-4D97-AF65-F5344CB8AC3E}">
        <p14:creationId xmlns:p14="http://schemas.microsoft.com/office/powerpoint/2010/main" val="1653984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rene.Vuorisalo@elakeliitto.f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0EC903-D855-87C2-8412-F7F8D7A250AB}"/>
              </a:ext>
            </a:extLst>
          </p:cNvPr>
          <p:cNvSpPr>
            <a:spLocks noGrp="1"/>
          </p:cNvSpPr>
          <p:nvPr>
            <p:ph type="title"/>
          </p:nvPr>
        </p:nvSpPr>
        <p:spPr>
          <a:xfrm>
            <a:off x="1774479" y="276317"/>
            <a:ext cx="7008141" cy="2277627"/>
          </a:xfrm>
        </p:spPr>
        <p:txBody>
          <a:bodyPr>
            <a:normAutofit/>
          </a:bodyPr>
          <a:lstStyle/>
          <a:p>
            <a:r>
              <a:rPr lang="fi-FI" sz="3600" dirty="0">
                <a:solidFill>
                  <a:schemeClr val="bg1">
                    <a:lumMod val="75000"/>
                  </a:schemeClr>
                </a:solidFill>
              </a:rPr>
              <a:t>.</a:t>
            </a:r>
          </a:p>
        </p:txBody>
      </p:sp>
      <p:sp>
        <p:nvSpPr>
          <p:cNvPr id="3" name="Sisällön paikkamerkki 2">
            <a:extLst>
              <a:ext uri="{FF2B5EF4-FFF2-40B4-BE49-F238E27FC236}">
                <a16:creationId xmlns:a16="http://schemas.microsoft.com/office/drawing/2014/main" id="{E6907F88-8570-A1AB-16C8-0FF525CF8406}"/>
              </a:ext>
            </a:extLst>
          </p:cNvPr>
          <p:cNvSpPr>
            <a:spLocks noGrp="1"/>
          </p:cNvSpPr>
          <p:nvPr>
            <p:ph idx="1"/>
          </p:nvPr>
        </p:nvSpPr>
        <p:spPr>
          <a:xfrm>
            <a:off x="680852" y="1344963"/>
            <a:ext cx="10830296" cy="5011387"/>
          </a:xfrm>
        </p:spPr>
        <p:txBody>
          <a:bodyPr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4400" b="1" dirty="0">
              <a:solidFill>
                <a:schemeClr val="accent6">
                  <a:lumMod val="50000"/>
                </a:schemeClr>
              </a:solidFill>
              <a:latin typeface="Aptos Display"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accent6">
                    <a:lumMod val="50000"/>
                  </a:schemeClr>
                </a:solidFill>
                <a:effectLst/>
                <a:uLnTx/>
                <a:uFillTx/>
                <a:latin typeface="Aptos Display" panose="020B0004020202020204" pitchFamily="34" charset="0"/>
                <a:ea typeface="+mn-ea"/>
                <a:cs typeface="+mn-cs"/>
              </a:rPr>
              <a:t>Eläkeliiton kuntavaalivaikuttaminen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accent6">
                    <a:lumMod val="50000"/>
                  </a:schemeClr>
                </a:solidFill>
                <a:effectLst/>
                <a:uLnTx/>
                <a:uFillTx/>
                <a:latin typeface="Aptos Display" panose="020B0004020202020204" pitchFamily="34" charset="0"/>
                <a:ea typeface="+mn-ea"/>
                <a:cs typeface="+mn-cs"/>
              </a:rPr>
              <a: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4400" b="1" dirty="0">
              <a:solidFill>
                <a:schemeClr val="accent6">
                  <a:lumMod val="50000"/>
                </a:schemeClr>
              </a:solidFill>
              <a:latin typeface="Aptos Display"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8.11.2024</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Irene Vuorisalo</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Vanhusasiamies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Eläkeliitto ry</a:t>
            </a:r>
          </a:p>
          <a:p>
            <a:pPr marL="0" indent="0">
              <a:buNone/>
            </a:pPr>
            <a:endParaRPr lang="fi-FI" sz="2000" dirty="0">
              <a:solidFill>
                <a:schemeClr val="tx2"/>
              </a:solidFill>
            </a:endParaRPr>
          </a:p>
        </p:txBody>
      </p:sp>
      <p:sp>
        <p:nvSpPr>
          <p:cNvPr id="4" name="Päivämäärän paikkamerkki 3">
            <a:extLst>
              <a:ext uri="{FF2B5EF4-FFF2-40B4-BE49-F238E27FC236}">
                <a16:creationId xmlns:a16="http://schemas.microsoft.com/office/drawing/2014/main" id="{2677D42C-B9EA-BA6E-800D-5FD48FD3A1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6D2F-BCB1-4357-A4AF-C8C7A9FE2C1A}" type="datetime1">
              <a:rPr kumimoji="0" lang="fi-F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24.3.2025</a:t>
            </a:fld>
            <a:endParaRPr kumimoji="0" lang="fi-F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Alatunnisteen paikkamerkki 4">
            <a:extLst>
              <a:ext uri="{FF2B5EF4-FFF2-40B4-BE49-F238E27FC236}">
                <a16:creationId xmlns:a16="http://schemas.microsoft.com/office/drawing/2014/main" id="{2E87F34A-2AAB-1773-B111-D6FF1F1E7C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rPr>
              <a:t>Irene Vuorisalo Eläkeliitto ry</a:t>
            </a:r>
          </a:p>
        </p:txBody>
      </p:sp>
      <p:sp>
        <p:nvSpPr>
          <p:cNvPr id="6" name="Dian numeron paikkamerkki 5">
            <a:extLst>
              <a:ext uri="{FF2B5EF4-FFF2-40B4-BE49-F238E27FC236}">
                <a16:creationId xmlns:a16="http://schemas.microsoft.com/office/drawing/2014/main" id="{BA344172-7334-3E15-93C3-DD876B1504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1492C-5BF6-4341-BDB1-3A3DBECC64DD}" type="slidenum">
              <a:rPr kumimoji="0" lang="fi-F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pic>
        <p:nvPicPr>
          <p:cNvPr id="8" name="Kuva 7">
            <a:extLst>
              <a:ext uri="{FF2B5EF4-FFF2-40B4-BE49-F238E27FC236}">
                <a16:creationId xmlns:a16="http://schemas.microsoft.com/office/drawing/2014/main" id="{2FBA992D-A393-9F99-AB6C-EFFD59BFA57F}"/>
              </a:ext>
            </a:extLst>
          </p:cNvPr>
          <p:cNvPicPr>
            <a:picLocks noChangeAspect="1"/>
          </p:cNvPicPr>
          <p:nvPr/>
        </p:nvPicPr>
        <p:blipFill>
          <a:blip r:embed="rId2"/>
          <a:stretch>
            <a:fillRect/>
          </a:stretch>
        </p:blipFill>
        <p:spPr>
          <a:xfrm>
            <a:off x="7867617" y="2399565"/>
            <a:ext cx="3249450" cy="3310415"/>
          </a:xfrm>
          <a:prstGeom prst="rect">
            <a:avLst/>
          </a:prstGeom>
        </p:spPr>
      </p:pic>
    </p:spTree>
    <p:extLst>
      <p:ext uri="{BB962C8B-B14F-4D97-AF65-F5344CB8AC3E}">
        <p14:creationId xmlns:p14="http://schemas.microsoft.com/office/powerpoint/2010/main" val="1940369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E1313D-E1A0-6405-EACC-1E91B9AB72FC}"/>
              </a:ext>
            </a:extLst>
          </p:cNvPr>
          <p:cNvSpPr>
            <a:spLocks noGrp="1"/>
          </p:cNvSpPr>
          <p:nvPr>
            <p:ph type="title"/>
          </p:nvPr>
        </p:nvSpPr>
        <p:spPr>
          <a:xfrm>
            <a:off x="1" y="136525"/>
            <a:ext cx="11353800" cy="1554163"/>
          </a:xfrm>
        </p:spPr>
        <p:txBody>
          <a:bodyPr>
            <a:normAutofit/>
          </a:bodyPr>
          <a:lstStyle/>
          <a:p>
            <a:r>
              <a:rPr lang="fi-FI" kern="100" dirty="0">
                <a:latin typeface="Aptos Display" panose="020B0004020202020204" pitchFamily="34" charset="0"/>
                <a:ea typeface="Calibri" panose="020F0502020204030204" pitchFamily="34" charset="0"/>
                <a:cs typeface="Calibri" panose="020F0502020204030204" pitchFamily="34" charset="0"/>
              </a:rPr>
              <a:t>Torjunta ja t</a:t>
            </a:r>
            <a:r>
              <a:rPr lang="fi-FI" sz="4400" kern="100" dirty="0">
                <a:effectLst/>
                <a:latin typeface="Aptos Display" panose="020B0004020202020204" pitchFamily="34" charset="0"/>
                <a:ea typeface="Calibri" panose="020F0502020204030204" pitchFamily="34" charset="0"/>
                <a:cs typeface="Calibri" panose="020F0502020204030204" pitchFamily="34" charset="0"/>
              </a:rPr>
              <a:t>unnistamisen kunnassa</a:t>
            </a:r>
            <a:br>
              <a:rPr lang="fi-FI" sz="4400" kern="100" dirty="0">
                <a:effectLst/>
                <a:latin typeface="Aptos Display" panose="020B0004020202020204" pitchFamily="34" charset="0"/>
                <a:ea typeface="Calibri" panose="020F0502020204030204" pitchFamily="34" charset="0"/>
                <a:cs typeface="Calibri" panose="020F0502020204030204" pitchFamily="34" charset="0"/>
              </a:rPr>
            </a:br>
            <a:endParaRPr lang="fi-FI" dirty="0"/>
          </a:p>
        </p:txBody>
      </p:sp>
      <p:sp>
        <p:nvSpPr>
          <p:cNvPr id="3" name="Sisällön paikkamerkki 2">
            <a:extLst>
              <a:ext uri="{FF2B5EF4-FFF2-40B4-BE49-F238E27FC236}">
                <a16:creationId xmlns:a16="http://schemas.microsoft.com/office/drawing/2014/main" id="{73AC0B56-ECE0-82DC-905E-D4DDC154BA0B}"/>
              </a:ext>
            </a:extLst>
          </p:cNvPr>
          <p:cNvSpPr>
            <a:spLocks noGrp="1"/>
          </p:cNvSpPr>
          <p:nvPr>
            <p:ph idx="1"/>
          </p:nvPr>
        </p:nvSpPr>
        <p:spPr>
          <a:xfrm>
            <a:off x="106878" y="1187533"/>
            <a:ext cx="12085122" cy="5176096"/>
          </a:xfrm>
        </p:spPr>
        <p:txBody>
          <a:bodyPr>
            <a:noAutofit/>
          </a:bodyPr>
          <a:lstStyle/>
          <a:p>
            <a:pPr>
              <a:lnSpc>
                <a:spcPct val="100000"/>
              </a:lnSpc>
            </a:pPr>
            <a:r>
              <a:rPr lang="fi-FI" i="0" kern="100" dirty="0">
                <a:solidFill>
                  <a:srgbClr val="000000"/>
                </a:solidFill>
                <a:effectLst/>
                <a:latin typeface="Aptos Display" panose="020B0004020202020204" pitchFamily="34" charset="0"/>
                <a:ea typeface="Calibri" panose="020F0502020204030204" pitchFamily="34" charset="0"/>
                <a:cs typeface="Calibri" panose="020F0502020204030204" pitchFamily="34" charset="0"/>
              </a:rPr>
              <a:t>Tunnettuja r</a:t>
            </a:r>
            <a:r>
              <a:rPr lang="fi-FI" i="0" dirty="0">
                <a:solidFill>
                  <a:srgbClr val="000000"/>
                </a:solidFill>
                <a:effectLst/>
                <a:latin typeface="Aptos Display" panose="020B0004020202020204" pitchFamily="34" charset="0"/>
              </a:rPr>
              <a:t>iskitekijöitä ovat esimerkiksi muutot eri paikkakunnille ja asumispalvelumuotoihin, läheisten menettäminen, esteellinen ympäristö, terveyden tai toimintakyvyn menettäminen, taloudelliset haasteet</a:t>
            </a:r>
            <a:r>
              <a:rPr lang="fi-FI" dirty="0">
                <a:solidFill>
                  <a:srgbClr val="000000"/>
                </a:solidFill>
                <a:latin typeface="Aptos Display" panose="020B0004020202020204" pitchFamily="34" charset="0"/>
              </a:rPr>
              <a:t> ja y</a:t>
            </a:r>
            <a:r>
              <a:rPr lang="fi-FI" kern="100" dirty="0">
                <a:effectLst/>
                <a:latin typeface="Aptos Display" panose="020B0004020202020204" pitchFamily="34" charset="0"/>
                <a:ea typeface="Calibri" panose="020F0502020204030204" pitchFamily="34" charset="0"/>
                <a:cs typeface="Calibri" panose="020F0502020204030204" pitchFamily="34" charset="0"/>
              </a:rPr>
              <a:t>ksin asuminen. Ne, joilla on toimintarajoitteita, kokevat ulkopuolisuuden tunnetta muita enemmän </a:t>
            </a:r>
            <a:r>
              <a:rPr lang="fi-FI" i="1" kern="100" dirty="0">
                <a:effectLst/>
                <a:latin typeface="Aptos Display" panose="020B0004020202020204" pitchFamily="34" charset="0"/>
                <a:ea typeface="Calibri" panose="020F0502020204030204" pitchFamily="34" charset="0"/>
                <a:cs typeface="Calibri" panose="020F0502020204030204" pitchFamily="34" charset="0"/>
              </a:rPr>
              <a:t>Elinolotilasto 2022</a:t>
            </a:r>
          </a:p>
          <a:p>
            <a:pPr>
              <a:lnSpc>
                <a:spcPct val="100000"/>
              </a:lnSpc>
            </a:pPr>
            <a:r>
              <a:rPr lang="fi-FI" kern="100" dirty="0">
                <a:effectLst/>
                <a:latin typeface="Aptos Display" panose="020B0004020202020204" pitchFamily="34" charset="0"/>
                <a:ea typeface="Calibri" panose="020F0502020204030204" pitchFamily="34" charset="0"/>
                <a:cs typeface="Calibri" panose="020F0502020204030204" pitchFamily="34" charset="0"/>
              </a:rPr>
              <a:t>Voivat erityisesti vaikeuttaa uusien sosiaalisten suhteiden rakentumista ja altistaa pidempiaikaiseen yksinäisyyteen </a:t>
            </a:r>
            <a:r>
              <a:rPr lang="fi-FI" i="1" kern="100" dirty="0">
                <a:effectLst/>
                <a:latin typeface="Aptos Display" panose="020B0004020202020204" pitchFamily="34" charset="0"/>
                <a:ea typeface="Calibri" panose="020F0502020204030204" pitchFamily="34" charset="0"/>
                <a:cs typeface="Calibri" panose="020F0502020204030204" pitchFamily="34" charset="0"/>
              </a:rPr>
              <a:t>Junttila, Karlsson. Yksinäisyys</a:t>
            </a:r>
            <a:r>
              <a:rPr lang="fi-FI" i="1" kern="100" dirty="0">
                <a:latin typeface="Aptos Display" panose="020B0004020202020204" pitchFamily="34" charset="0"/>
                <a:ea typeface="Calibri" panose="020F0502020204030204" pitchFamily="34" charset="0"/>
                <a:cs typeface="Calibri" panose="020F0502020204030204" pitchFamily="34" charset="0"/>
              </a:rPr>
              <a:t>,</a:t>
            </a:r>
            <a:r>
              <a:rPr lang="fi-FI" i="1" kern="100" dirty="0">
                <a:effectLst/>
                <a:latin typeface="Aptos Display" panose="020B0004020202020204" pitchFamily="34" charset="0"/>
                <a:ea typeface="Calibri" panose="020F0502020204030204" pitchFamily="34" charset="0"/>
                <a:cs typeface="Calibri" panose="020F0502020204030204" pitchFamily="34" charset="0"/>
              </a:rPr>
              <a:t> Lääkärikirja Duodecim 18.9.2024</a:t>
            </a:r>
          </a:p>
          <a:p>
            <a:pPr>
              <a:lnSpc>
                <a:spcPct val="100000"/>
              </a:lnSpc>
              <a:spcAft>
                <a:spcPts val="800"/>
              </a:spcAft>
            </a:pPr>
            <a:r>
              <a:rPr lang="fi-FI" dirty="0">
                <a:latin typeface="Aptos Display" panose="020B0004020202020204" pitchFamily="34" charset="0"/>
                <a:ea typeface="Calibri" panose="020F0502020204030204" pitchFamily="34" charset="0"/>
                <a:cs typeface="Calibri" panose="020F0502020204030204" pitchFamily="34" charset="0"/>
              </a:rPr>
              <a:t>H</a:t>
            </a:r>
            <a:r>
              <a:rPr lang="fi-FI" dirty="0">
                <a:effectLst/>
                <a:latin typeface="Aptos Display" panose="020B0004020202020204" pitchFamily="34" charset="0"/>
                <a:ea typeface="Calibri" panose="020F0502020204030204" pitchFamily="34" charset="0"/>
                <a:cs typeface="Calibri" panose="020F0502020204030204" pitchFamily="34" charset="0"/>
              </a:rPr>
              <a:t>aittojen vähentäminen on sitä helpompaa, mitä varhaisemmassa vaiheessa kunta tunnistaa yksinäisyyttä aiheuttavat tekijät</a:t>
            </a:r>
          </a:p>
          <a:p>
            <a:pPr>
              <a:lnSpc>
                <a:spcPct val="100000"/>
              </a:lnSpc>
              <a:spcAft>
                <a:spcPts val="800"/>
              </a:spcAft>
            </a:pPr>
            <a:r>
              <a:rPr lang="fi-FI" kern="100" dirty="0">
                <a:effectLst/>
                <a:latin typeface="Aptos Display" panose="020B0004020202020204" pitchFamily="34" charset="0"/>
                <a:ea typeface="Calibri" panose="020F0502020204030204" pitchFamily="34" charset="0"/>
                <a:cs typeface="Calibri" panose="020F0502020204030204" pitchFamily="34" charset="0"/>
              </a:rPr>
              <a:t>Kunta voi ehkäistä ja vähentää yksinäisyyttä osallisuuden lisäämisellä</a:t>
            </a:r>
          </a:p>
        </p:txBody>
      </p:sp>
      <p:sp>
        <p:nvSpPr>
          <p:cNvPr id="4" name="Päivämäärän paikkamerkki 3">
            <a:extLst>
              <a:ext uri="{FF2B5EF4-FFF2-40B4-BE49-F238E27FC236}">
                <a16:creationId xmlns:a16="http://schemas.microsoft.com/office/drawing/2014/main" id="{3BFD9951-F6C1-1189-9030-10F447D415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24.3.2025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4AAB6E21-A89F-D425-F7A7-3084327C27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C02E15FD-71BD-FAF9-4FEF-2A2BC593E3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744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745248-4023-B55A-148F-F1C2AB3AB1BA}"/>
              </a:ext>
            </a:extLst>
          </p:cNvPr>
          <p:cNvSpPr>
            <a:spLocks noGrp="1"/>
          </p:cNvSpPr>
          <p:nvPr>
            <p:ph type="title"/>
          </p:nvPr>
        </p:nvSpPr>
        <p:spPr/>
        <p:txBody>
          <a:bodyPr/>
          <a:lstStyle/>
          <a:p>
            <a:r>
              <a:rPr lang="fi-FI" dirty="0"/>
              <a:t>Osallisuuden fyysinen, psyykkinen ja sosiaalinen ehdollisuus</a:t>
            </a:r>
          </a:p>
        </p:txBody>
      </p:sp>
      <p:graphicFrame>
        <p:nvGraphicFramePr>
          <p:cNvPr id="7" name="Sisällön paikkamerkki 6">
            <a:extLst>
              <a:ext uri="{FF2B5EF4-FFF2-40B4-BE49-F238E27FC236}">
                <a16:creationId xmlns:a16="http://schemas.microsoft.com/office/drawing/2014/main" id="{9C7E35E6-27C8-565B-D75E-E75565491EFD}"/>
              </a:ext>
            </a:extLst>
          </p:cNvPr>
          <p:cNvGraphicFramePr>
            <a:graphicFrameLocks noGrp="1"/>
          </p:cNvGraphicFramePr>
          <p:nvPr>
            <p:ph idx="1"/>
            <p:extLst>
              <p:ext uri="{D42A27DB-BD31-4B8C-83A1-F6EECF244321}">
                <p14:modId xmlns:p14="http://schemas.microsoft.com/office/powerpoint/2010/main" val="14606570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äivämäärän paikkamerkki 3">
            <a:extLst>
              <a:ext uri="{FF2B5EF4-FFF2-40B4-BE49-F238E27FC236}">
                <a16:creationId xmlns:a16="http://schemas.microsoft.com/office/drawing/2014/main" id="{C242B426-3CDD-E0C0-767A-A9C44B94F1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24.3.2025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78D8C0ED-9B44-BBB3-DE4A-3325108AF7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CBA31614-636D-9A30-BD5B-E6B4DB916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645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9D9537E-62DE-9243-F123-5D77D5611BF6}"/>
              </a:ext>
            </a:extLst>
          </p:cNvPr>
          <p:cNvSpPr>
            <a:spLocks noGrp="1"/>
          </p:cNvSpPr>
          <p:nvPr>
            <p:ph type="title"/>
          </p:nvPr>
        </p:nvSpPr>
        <p:spPr>
          <a:xfrm>
            <a:off x="688769" y="-273133"/>
            <a:ext cx="3753339" cy="6857999"/>
          </a:xfrm>
        </p:spPr>
        <p:txBody>
          <a:bodyPr>
            <a:normAutofit/>
          </a:bodyPr>
          <a:lstStyle/>
          <a:p>
            <a:r>
              <a:rPr lang="fi-FI" sz="3600" dirty="0">
                <a:latin typeface="Aptos Display" panose="020B0004020202020204" pitchFamily="34" charset="0"/>
              </a:rPr>
              <a:t>Kunnan keinot </a:t>
            </a:r>
            <a:br>
              <a:rPr lang="fi-FI" sz="3600" dirty="0">
                <a:latin typeface="Aptos Display" panose="020B0004020202020204" pitchFamily="34" charset="0"/>
              </a:rPr>
            </a:br>
            <a:r>
              <a:rPr lang="fi-FI" sz="3600" dirty="0">
                <a:latin typeface="Aptos Display" panose="020B0004020202020204" pitchFamily="34" charset="0"/>
              </a:rPr>
              <a:t>1 </a:t>
            </a:r>
            <a:r>
              <a:rPr lang="fi-FI" sz="2800" dirty="0">
                <a:latin typeface="Aptos Display" panose="020B0004020202020204" pitchFamily="34" charset="0"/>
              </a:rPr>
              <a:t>/6</a:t>
            </a:r>
            <a:br>
              <a:rPr lang="fi-FI" sz="3600" dirty="0">
                <a:latin typeface="Aptos Display" panose="020B0004020202020204" pitchFamily="34" charset="0"/>
              </a:rPr>
            </a:br>
            <a:br>
              <a:rPr lang="fi-FI" sz="3600" dirty="0">
                <a:latin typeface="Aptos Display" panose="020B0004020202020204" pitchFamily="34" charset="0"/>
              </a:rPr>
            </a:br>
            <a:r>
              <a:rPr lang="fi-FI" sz="3600" dirty="0">
                <a:latin typeface="Aptos Display" panose="020B0004020202020204" pitchFamily="34" charset="0"/>
              </a:rPr>
              <a:t>Ikääntyneiden aktiivinen osallistaminen</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3E0D5451-973A-17F1-87AC-EB44ECC791D4}"/>
              </a:ext>
            </a:extLst>
          </p:cNvPr>
          <p:cNvSpPr>
            <a:spLocks noGrp="1"/>
          </p:cNvSpPr>
          <p:nvPr>
            <p:ph idx="1"/>
          </p:nvPr>
        </p:nvSpPr>
        <p:spPr>
          <a:xfrm>
            <a:off x="5126418" y="552091"/>
            <a:ext cx="6224335" cy="5431536"/>
          </a:xfrm>
        </p:spPr>
        <p:txBody>
          <a:bodyPr anchor="ctr">
            <a:normAutofit/>
          </a:bodyPr>
          <a:lstStyle/>
          <a:p>
            <a:pPr>
              <a:spcAft>
                <a:spcPts val="800"/>
              </a:spcAft>
            </a:pPr>
            <a:r>
              <a:rPr lang="fi-FI" sz="2200">
                <a:latin typeface="Aptos Display" panose="020B0004020202020204" pitchFamily="34" charset="0"/>
              </a:rPr>
              <a:t>Yli 60-vuotiaiden kokemus ikään perustuvasta syrjintä on kaksinkertaistunut viimeisen 30 vuoden aikana. Lähes 80 prosenttia ajattelee, että yhteiskunnassa on ikään perustuvaa syrjintää</a:t>
            </a:r>
          </a:p>
          <a:p>
            <a:pPr>
              <a:spcAft>
                <a:spcPts val="800"/>
              </a:spcAft>
            </a:pPr>
            <a:r>
              <a:rPr lang="fi-FI" sz="2200">
                <a:latin typeface="Aptos Display" panose="020B0004020202020204" pitchFamily="34" charset="0"/>
              </a:rPr>
              <a:t>Vain noin kolmannes kokee, että yli 60-vuotiaat ovat riittävästi mukana vaikuttamassa poliittisiin päätöksiin</a:t>
            </a:r>
          </a:p>
          <a:p>
            <a:pPr>
              <a:spcAft>
                <a:spcPts val="800"/>
              </a:spcAft>
            </a:pPr>
            <a:r>
              <a:rPr lang="fi-FI" sz="2200">
                <a:latin typeface="Aptos Display" panose="020B0004020202020204" pitchFamily="34" charset="0"/>
              </a:rPr>
              <a:t>Yli 30 % ei voi käyttää viranomaispalveluja koska ne ovat pääosin digitaalisia </a:t>
            </a:r>
            <a:r>
              <a:rPr lang="fi-FI" sz="2200" i="1" kern="100">
                <a:effectLst/>
                <a:latin typeface="Aptos Display" panose="020B0004020202020204" pitchFamily="34" charset="0"/>
                <a:ea typeface="Calibri" panose="020F0502020204030204" pitchFamily="34" charset="0"/>
                <a:cs typeface="Calibri" panose="020F0502020204030204" pitchFamily="34" charset="0"/>
              </a:rPr>
              <a:t>60+ Barometri yli 60-vuotiaiden hyvinvoinnista ja arjesta 2024. Eläkeliitto ry ja Tutkimustie Oy</a:t>
            </a:r>
          </a:p>
          <a:p>
            <a:pPr>
              <a:spcAft>
                <a:spcPts val="800"/>
              </a:spcAft>
            </a:pPr>
            <a:r>
              <a:rPr lang="fi-FI" sz="2200">
                <a:effectLst/>
                <a:latin typeface="Aptos Display" panose="020B0004020202020204" pitchFamily="34" charset="0"/>
                <a:ea typeface="Calibri" panose="020F0502020204030204" pitchFamily="34" charset="0"/>
                <a:cs typeface="Calibri" panose="020F0502020204030204" pitchFamily="34" charset="0"/>
              </a:rPr>
              <a:t>Ikääntyneiden yksinäisyyttä ehkäisisi se, jos he kokisivat olevansa arvostettuja, osallisia kunnan jäseniä</a:t>
            </a:r>
            <a:endParaRPr lang="fi-FI" sz="2200" i="1">
              <a:latin typeface="Aptos Display" panose="020B0004020202020204" pitchFamily="34" charset="0"/>
            </a:endParaRPr>
          </a:p>
          <a:p>
            <a:pPr>
              <a:spcAft>
                <a:spcPts val="800"/>
              </a:spcAft>
            </a:pPr>
            <a:endParaRPr lang="fi-FI" sz="2200" i="1" kern="100">
              <a:effectLst/>
              <a:latin typeface="Aptos Display" panose="020B0004020202020204" pitchFamily="34" charset="0"/>
              <a:ea typeface="Calibri" panose="020F0502020204030204" pitchFamily="34" charset="0"/>
              <a:cs typeface="Calibri" panose="020F0502020204030204" pitchFamily="34" charset="0"/>
            </a:endParaRPr>
          </a:p>
          <a:p>
            <a:endParaRPr lang="fi-FI" sz="2200"/>
          </a:p>
        </p:txBody>
      </p:sp>
      <p:sp>
        <p:nvSpPr>
          <p:cNvPr id="4" name="Päivämäärän paikkamerkki 3">
            <a:extLst>
              <a:ext uri="{FF2B5EF4-FFF2-40B4-BE49-F238E27FC236}">
                <a16:creationId xmlns:a16="http://schemas.microsoft.com/office/drawing/2014/main" id="{9D49ACD8-50A3-2E99-8C1A-8B55FA1F7A9C}"/>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4030913-0FDE-4506-A9CA-157045887015}" type="datetime1">
              <a:rPr kumimoji="0" lang="fi-FI"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24.3.2025</a:t>
            </a:fld>
            <a:endParaRPr kumimoji="0" lang="fi-FI" b="0" i="0" u="none" strike="noStrike" kern="1200" cap="none" spc="0" normalizeH="0" baseline="0" noProof="0">
              <a:ln>
                <a:noFill/>
              </a:ln>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2F7E3187-0FA2-F97C-519F-024625E61CC2}"/>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66D17163-2FF0-ACC4-EC4F-08BEE6005367}"/>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CA29C4B-7459-40BB-AD17-32EF6EF99F1A}" type="slidenum">
              <a:rPr kumimoji="0" lang="fi-FI"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defTabSz="914400" rtl="0" eaLnBrk="1" fontAlgn="auto" latinLnBrk="0" hangingPunct="1">
                <a:spcBef>
                  <a:spcPts val="0"/>
                </a:spcBef>
                <a:spcAft>
                  <a:spcPts val="600"/>
                </a:spcAft>
                <a:buClrTx/>
                <a:buSzTx/>
                <a:buFontTx/>
                <a:buNone/>
                <a:tabLst/>
                <a:defRPr/>
              </a:pPr>
              <a:t>12</a:t>
            </a:fld>
            <a:endPar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544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7D26DE2-4FF9-8CB4-96C9-E05264F5BC7D}"/>
              </a:ext>
            </a:extLst>
          </p:cNvPr>
          <p:cNvSpPr>
            <a:spLocks noGrp="1"/>
          </p:cNvSpPr>
          <p:nvPr>
            <p:ph type="title"/>
          </p:nvPr>
        </p:nvSpPr>
        <p:spPr>
          <a:xfrm>
            <a:off x="838200" y="548640"/>
            <a:ext cx="3603908" cy="4569625"/>
          </a:xfrm>
        </p:spPr>
        <p:txBody>
          <a:bodyPr>
            <a:normAutofit/>
          </a:bodyPr>
          <a:lstStyle/>
          <a:p>
            <a:r>
              <a:rPr lang="fi-FI" sz="3800" dirty="0">
                <a:latin typeface="Aptos Display" panose="020B0004020202020204" pitchFamily="34" charset="0"/>
              </a:rPr>
              <a:t>2 </a:t>
            </a:r>
            <a:r>
              <a:rPr lang="fi-FI" sz="2800" dirty="0">
                <a:latin typeface="Aptos Display" panose="020B0004020202020204" pitchFamily="34" charset="0"/>
              </a:rPr>
              <a:t>/6</a:t>
            </a:r>
            <a:br>
              <a:rPr lang="fi-FI" sz="2800" dirty="0">
                <a:latin typeface="Aptos Display" panose="020B0004020202020204" pitchFamily="34" charset="0"/>
              </a:rPr>
            </a:br>
            <a:br>
              <a:rPr lang="fi-FI" sz="3800" dirty="0">
                <a:latin typeface="Aptos Display" panose="020B0004020202020204" pitchFamily="34" charset="0"/>
              </a:rPr>
            </a:br>
            <a:r>
              <a:rPr lang="fi-FI" sz="3800" kern="100" dirty="0">
                <a:effectLst/>
                <a:latin typeface="Aptos Display" panose="020B0004020202020204" pitchFamily="34" charset="0"/>
                <a:ea typeface="Calibri" panose="020F0502020204030204" pitchFamily="34" charset="0"/>
                <a:cs typeface="Times New Roman" panose="02020603050405020304" pitchFamily="18" charset="0"/>
              </a:rPr>
              <a:t>Ikäystävällinen kuntasuunnittelu ja rakentaminen</a:t>
            </a:r>
            <a:r>
              <a:rPr lang="fi-FI" sz="3800" kern="100" dirty="0">
                <a:effectLst/>
                <a:latin typeface="Aptos Display" panose="020B0004020202020204" pitchFamily="34" charset="0"/>
                <a:ea typeface="Calibri" panose="020F0502020204030204" pitchFamily="34" charset="0"/>
                <a:cs typeface="Calibri" panose="020F0502020204030204" pitchFamily="34" charset="0"/>
              </a:rPr>
              <a:t> </a:t>
            </a:r>
            <a:endParaRPr lang="fi-FI" sz="3800" dirty="0">
              <a:latin typeface="Aptos Display" panose="020B0004020202020204" pitchFamily="34" charset="0"/>
            </a:endParaRP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BB582CB2-A148-BC1B-E7B3-0AD6181B079B}"/>
              </a:ext>
            </a:extLst>
          </p:cNvPr>
          <p:cNvSpPr>
            <a:spLocks noGrp="1"/>
          </p:cNvSpPr>
          <p:nvPr>
            <p:ph idx="1"/>
          </p:nvPr>
        </p:nvSpPr>
        <p:spPr>
          <a:xfrm>
            <a:off x="5126418" y="415636"/>
            <a:ext cx="6224335" cy="5567991"/>
          </a:xfrm>
        </p:spPr>
        <p:txBody>
          <a:bodyPr anchor="ctr">
            <a:normAutofit/>
          </a:bodyPr>
          <a:lstStyle/>
          <a:p>
            <a:r>
              <a:rPr lang="fi-FI" sz="2200" kern="100" dirty="0">
                <a:effectLst/>
                <a:latin typeface="Aptos Display" panose="020B0004020202020204" pitchFamily="34" charset="0"/>
                <a:ea typeface="Calibri" panose="020F0502020204030204" pitchFamily="34" charset="0"/>
                <a:cs typeface="Calibri" panose="020F0502020204030204" pitchFamily="34" charset="0"/>
              </a:rPr>
              <a:t>Yhdenvertaisuutta ja tasa-arvoa tukevat rakenteet eli p</a:t>
            </a:r>
            <a:r>
              <a:rPr lang="fi-FI" sz="2200" dirty="0">
                <a:latin typeface="Aptos Display" panose="020B0004020202020204" pitchFamily="34" charset="0"/>
              </a:rPr>
              <a:t>alvelu- ja toimintaympäristön ikäystävällisyys:</a:t>
            </a:r>
            <a:r>
              <a:rPr lang="fi-FI" sz="2200" i="0" dirty="0">
                <a:effectLst/>
                <a:latin typeface="Aptos Display" panose="020B0004020202020204" pitchFamily="34" charset="0"/>
              </a:rPr>
              <a:t> toimivat liikenneyhteydet, esteetön asuminen ja ympäristö</a:t>
            </a:r>
          </a:p>
          <a:p>
            <a:r>
              <a:rPr lang="fi-FI" sz="2200" kern="100" dirty="0">
                <a:latin typeface="Aptos Display" panose="020B0004020202020204" pitchFamily="34" charset="0"/>
                <a:ea typeface="Calibri" panose="020F0502020204030204" pitchFamily="34" charset="0"/>
                <a:cs typeface="Calibri" panose="020F0502020204030204" pitchFamily="34" charset="0"/>
              </a:rPr>
              <a:t>Ikääntyneitä</a:t>
            </a:r>
            <a:r>
              <a:rPr lang="fi-FI" sz="2200" kern="100" dirty="0">
                <a:effectLst/>
                <a:latin typeface="Aptos Display" panose="020B0004020202020204" pitchFamily="34" charset="0"/>
                <a:ea typeface="Calibri" panose="020F0502020204030204" pitchFamily="34" charset="0"/>
                <a:cs typeface="Calibri" panose="020F0502020204030204" pitchFamily="34" charset="0"/>
              </a:rPr>
              <a:t> mahdollisimman kattavasti ja käytännössä osallistava suunnittelu</a:t>
            </a:r>
          </a:p>
          <a:p>
            <a:r>
              <a:rPr lang="fi-FI" sz="2200" kern="100" dirty="0">
                <a:effectLst/>
                <a:latin typeface="Aptos Display" panose="020B0004020202020204" pitchFamily="34" charset="0"/>
                <a:ea typeface="Calibri" panose="020F0502020204030204" pitchFamily="34" charset="0"/>
                <a:cs typeface="Calibri" panose="020F0502020204030204" pitchFamily="34" charset="0"/>
              </a:rPr>
              <a:t>Oma-aloitteiden ikääntyneiden kuuleminen varhaisessa vaiheessa </a:t>
            </a:r>
            <a:r>
              <a:rPr lang="fi-FI" sz="2200" kern="100" dirty="0">
                <a:effectLst/>
                <a:latin typeface="Aptos Display" panose="020B0004020202020204" pitchFamily="34" charset="0"/>
                <a:ea typeface="Calibri" panose="020F0502020204030204" pitchFamily="34" charset="0"/>
                <a:cs typeface="Times New Roman" panose="02020603050405020304" pitchFamily="18" charset="0"/>
              </a:rPr>
              <a:t>suunniteltaessa ja kaavoitettaessa rakentamista, julkista liikennettä, liikenneväyliä, puistoja ja arjen kannalta keskeisiä palveluita sekä harrastusmahdollisuuksia</a:t>
            </a:r>
            <a:endParaRPr lang="fi-FI" sz="2200" kern="100" dirty="0">
              <a:effectLst/>
              <a:latin typeface="Aptos Display" panose="020B0004020202020204" pitchFamily="34" charset="0"/>
              <a:ea typeface="Calibri" panose="020F0502020204030204" pitchFamily="34"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775292C5-C67E-9B09-9D38-CF9C79BDE66F}"/>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4030913-0FDE-4506-A9CA-157045887015}" type="datetime1">
              <a:rPr kumimoji="0" lang="fi-FI"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24.3.2025</a:t>
            </a:fld>
            <a:endParaRPr kumimoji="0" lang="fi-FI" b="0" i="0" u="none" strike="noStrike" kern="1200" cap="none" spc="0" normalizeH="0" baseline="0" noProof="0">
              <a:ln>
                <a:noFill/>
              </a:ln>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8D97A375-44D7-147C-E03F-2EA7DCD0A202}"/>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DBDF63FD-652B-E145-A3FB-03B438F88C39}"/>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CA29C4B-7459-40BB-AD17-32EF6EF99F1A}" type="slidenum">
              <a:rPr kumimoji="0" lang="fi-FI"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defTabSz="914400" rtl="0" eaLnBrk="1" fontAlgn="auto" latinLnBrk="0" hangingPunct="1">
                <a:spcBef>
                  <a:spcPts val="0"/>
                </a:spcBef>
                <a:spcAft>
                  <a:spcPts val="600"/>
                </a:spcAft>
                <a:buClrTx/>
                <a:buSzTx/>
                <a:buFontTx/>
                <a:buNone/>
                <a:tabLst/>
                <a:defRPr/>
              </a:pPr>
              <a:t>13</a:t>
            </a:fld>
            <a:endPar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315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FF4FA53-41A4-E040-7C9D-8B6371B6FFFB}"/>
              </a:ext>
            </a:extLst>
          </p:cNvPr>
          <p:cNvSpPr>
            <a:spLocks noGrp="1"/>
          </p:cNvSpPr>
          <p:nvPr>
            <p:ph type="title"/>
          </p:nvPr>
        </p:nvSpPr>
        <p:spPr>
          <a:xfrm>
            <a:off x="877822" y="142504"/>
            <a:ext cx="3564286" cy="5837672"/>
          </a:xfrm>
        </p:spPr>
        <p:txBody>
          <a:bodyPr>
            <a:normAutofit/>
          </a:bodyPr>
          <a:lstStyle/>
          <a:p>
            <a:r>
              <a:rPr lang="fi-FI" sz="4000" dirty="0">
                <a:latin typeface="Aptos Display" panose="020B0004020202020204" pitchFamily="34" charset="0"/>
              </a:rPr>
              <a:t>3 </a:t>
            </a:r>
            <a:r>
              <a:rPr lang="fi-FI" sz="2800" dirty="0">
                <a:latin typeface="Aptos Display" panose="020B0004020202020204" pitchFamily="34" charset="0"/>
              </a:rPr>
              <a:t>/6</a:t>
            </a:r>
            <a:br>
              <a:rPr lang="fi-FI" sz="2800" dirty="0">
                <a:latin typeface="Aptos Display" panose="020B0004020202020204" pitchFamily="34" charset="0"/>
              </a:rPr>
            </a:br>
            <a:br>
              <a:rPr lang="fi-FI" sz="4000" dirty="0">
                <a:latin typeface="Aptos Display" panose="020B0004020202020204" pitchFamily="34" charset="0"/>
              </a:rPr>
            </a:br>
            <a:r>
              <a:rPr lang="fi-FI" sz="4000" dirty="0">
                <a:latin typeface="Aptos Display" panose="020B0004020202020204" pitchFamily="34" charset="0"/>
              </a:rPr>
              <a:t>Painotetaan matalan kynnyksen toimintaa</a:t>
            </a:r>
            <a:br>
              <a:rPr lang="fi-FI" sz="4000" dirty="0">
                <a:latin typeface="Aptos Display" panose="020B0004020202020204" pitchFamily="34" charset="0"/>
              </a:rPr>
            </a:br>
            <a:endParaRPr lang="fi-FI" sz="40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32EE25CB-74E3-2256-8C57-8B333EE13C60}"/>
              </a:ext>
            </a:extLst>
          </p:cNvPr>
          <p:cNvSpPr>
            <a:spLocks noGrp="1"/>
          </p:cNvSpPr>
          <p:nvPr>
            <p:ph idx="1"/>
          </p:nvPr>
        </p:nvSpPr>
        <p:spPr>
          <a:xfrm>
            <a:off x="5126418" y="552091"/>
            <a:ext cx="6224335" cy="5431536"/>
          </a:xfrm>
        </p:spPr>
        <p:txBody>
          <a:bodyPr anchor="ctr">
            <a:normAutofit/>
          </a:bodyPr>
          <a:lstStyle/>
          <a:p>
            <a:r>
              <a:rPr lang="fi-FI" sz="2200" kern="100" dirty="0">
                <a:latin typeface="Aptos Display" panose="020B0004020202020204" pitchFamily="34" charset="0"/>
                <a:ea typeface="Calibri" panose="020F0502020204030204" pitchFamily="34" charset="0"/>
                <a:cs typeface="Calibri" panose="020F0502020204030204" pitchFamily="34" charset="0"/>
              </a:rPr>
              <a:t>T</a:t>
            </a:r>
            <a:r>
              <a:rPr lang="fi-FI" sz="2200" kern="100" dirty="0">
                <a:effectLst/>
                <a:latin typeface="Aptos Display" panose="020B0004020202020204" pitchFamily="34" charset="0"/>
                <a:ea typeface="Calibri" panose="020F0502020204030204" pitchFamily="34" charset="0"/>
                <a:cs typeface="Calibri" panose="020F0502020204030204" pitchFamily="34" charset="0"/>
              </a:rPr>
              <a:t>urvallinen toiminta, johon on helppo osallistua edistää kohtaamista ja sosiaalisten suhteiden syntyä</a:t>
            </a:r>
          </a:p>
          <a:p>
            <a:r>
              <a:rPr lang="fi-FI" sz="2200" b="0" i="0" dirty="0">
                <a:effectLst/>
                <a:latin typeface="Aptos Display" panose="020B0004020202020204" pitchFamily="34" charset="0"/>
              </a:rPr>
              <a:t>Maksuttomuus alentaa osallistumisen kynnystä</a:t>
            </a:r>
          </a:p>
          <a:p>
            <a:r>
              <a:rPr lang="fi-FI" sz="2200" i="0" dirty="0">
                <a:effectLst/>
                <a:latin typeface="Aptos Display" panose="020B0004020202020204" pitchFamily="34" charset="0"/>
              </a:rPr>
              <a:t>Saavutettavat kulttuuri- ja sivistyspalvelut, liikunta- ja harrastusmahdollisuudet</a:t>
            </a:r>
          </a:p>
          <a:p>
            <a:r>
              <a:rPr lang="fi-FI" sz="2200" dirty="0">
                <a:latin typeface="Aptos Display" panose="020B0004020202020204" pitchFamily="34" charset="0"/>
              </a:rPr>
              <a:t>Vertaiskohtaamisten edistäminen</a:t>
            </a:r>
            <a:r>
              <a:rPr lang="fi-FI" sz="2200" i="0" dirty="0">
                <a:effectLst/>
                <a:latin typeface="Aptos Display" panose="020B0004020202020204" pitchFamily="34" charset="0"/>
              </a:rPr>
              <a:t> </a:t>
            </a:r>
          </a:p>
          <a:p>
            <a:endParaRPr lang="fi-FI" sz="2200" dirty="0">
              <a:effectLst/>
              <a:latin typeface="Aptos Display"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821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5A46724-E95D-2400-4594-04BE05684B5B}"/>
              </a:ext>
            </a:extLst>
          </p:cNvPr>
          <p:cNvSpPr>
            <a:spLocks noGrp="1"/>
          </p:cNvSpPr>
          <p:nvPr>
            <p:ph type="title"/>
          </p:nvPr>
        </p:nvSpPr>
        <p:spPr>
          <a:xfrm>
            <a:off x="838200" y="136525"/>
            <a:ext cx="3603908" cy="5843651"/>
          </a:xfrm>
        </p:spPr>
        <p:txBody>
          <a:bodyPr>
            <a:normAutofit/>
          </a:bodyPr>
          <a:lstStyle/>
          <a:p>
            <a:r>
              <a:rPr lang="fi-FI" sz="3800" dirty="0">
                <a:latin typeface="Aptos Display" panose="020B0004020202020204" pitchFamily="34" charset="0"/>
              </a:rPr>
              <a:t>4 </a:t>
            </a:r>
            <a:r>
              <a:rPr lang="fi-FI" sz="2800" dirty="0">
                <a:latin typeface="Aptos Display" panose="020B0004020202020204" pitchFamily="34" charset="0"/>
              </a:rPr>
              <a:t>/6</a:t>
            </a:r>
            <a:br>
              <a:rPr lang="fi-FI" sz="2800" dirty="0">
                <a:latin typeface="Aptos Display" panose="020B0004020202020204" pitchFamily="34" charset="0"/>
              </a:rPr>
            </a:br>
            <a:br>
              <a:rPr lang="fi-FI" sz="3800" dirty="0">
                <a:latin typeface="Aptos Display" panose="020B0004020202020204" pitchFamily="34" charset="0"/>
              </a:rPr>
            </a:br>
            <a:r>
              <a:rPr lang="fi-FI" sz="3800" dirty="0">
                <a:latin typeface="Aptos Display" panose="020B0004020202020204" pitchFamily="34" charset="0"/>
              </a:rPr>
              <a:t>Tuetaan järjestöjen vapaaehtois- ja palvelutoimintaa</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265134F9-23ED-816A-9526-F272A7CB0665}"/>
              </a:ext>
            </a:extLst>
          </p:cNvPr>
          <p:cNvSpPr>
            <a:spLocks noGrp="1"/>
          </p:cNvSpPr>
          <p:nvPr>
            <p:ph idx="1"/>
          </p:nvPr>
        </p:nvSpPr>
        <p:spPr>
          <a:xfrm>
            <a:off x="5280308" y="344384"/>
            <a:ext cx="6070445" cy="5639243"/>
          </a:xfrm>
        </p:spPr>
        <p:txBody>
          <a:bodyPr anchor="ctr">
            <a:normAutofit/>
          </a:bodyPr>
          <a:lstStyle/>
          <a:p>
            <a:r>
              <a:rPr lang="fi-FI" sz="2200" dirty="0">
                <a:latin typeface="Aptos Display" panose="020B0004020202020204" pitchFamily="34" charset="0"/>
              </a:rPr>
              <a:t>Tukemalla eläkeläisjärjestöjen toiminnan edellytyksiä pidetään yllä ikääntyneiden kuntalaisten voimavaraisuutta</a:t>
            </a:r>
          </a:p>
          <a:p>
            <a:r>
              <a:rPr lang="fi-FI" sz="2200" dirty="0">
                <a:latin typeface="Aptos Display" panose="020B0004020202020204" pitchFamily="34" charset="0"/>
              </a:rPr>
              <a:t>Eläkeläisten vapaaehtoistoiminnalla on suuri ennaltaehkäisevä merkitys myös muiden kuntalaisten hyvinvoinnin kannalta</a:t>
            </a:r>
          </a:p>
          <a:p>
            <a:r>
              <a:rPr lang="fi-FI" sz="2200" kern="0" dirty="0">
                <a:effectLst/>
                <a:latin typeface="Aptos Display" panose="020B0004020202020204" pitchFamily="34" charset="0"/>
                <a:ea typeface="Aptos" panose="020B0004020202020204" pitchFamily="34" charset="0"/>
              </a:rPr>
              <a:t>Eläkeläiset ovat aktiivisia: 40 % 65–79-vuotiaista tekee vapaaehtoistyötä </a:t>
            </a:r>
            <a:r>
              <a:rPr lang="fi-FI" sz="2200" i="1" dirty="0">
                <a:effectLst/>
                <a:latin typeface="Aptos Display" panose="020B0004020202020204" pitchFamily="34" charset="0"/>
                <a:ea typeface="Aptos" panose="020B0004020202020204" pitchFamily="34" charset="0"/>
              </a:rPr>
              <a:t>Topo, </a:t>
            </a:r>
            <a:r>
              <a:rPr lang="fi-FI" sz="2200" i="1" dirty="0" err="1">
                <a:effectLst/>
                <a:latin typeface="Aptos Display" panose="020B0004020202020204" pitchFamily="34" charset="0"/>
                <a:ea typeface="Aptos" panose="020B0004020202020204" pitchFamily="34" charset="0"/>
              </a:rPr>
              <a:t>Jyrkämä</a:t>
            </a:r>
            <a:r>
              <a:rPr lang="fi-FI" sz="2200" i="1" dirty="0">
                <a:effectLst/>
                <a:latin typeface="Aptos Display" panose="020B0004020202020204" pitchFamily="34" charset="0"/>
                <a:ea typeface="Aptos" panose="020B0004020202020204" pitchFamily="34" charset="0"/>
              </a:rPr>
              <a:t> Gerontologia 34(4), 2020</a:t>
            </a:r>
            <a:endParaRPr lang="fi-FI" sz="2200" i="1" dirty="0">
              <a:latin typeface="Aptos Display" panose="020B0004020202020204" pitchFamily="34" charset="0"/>
            </a:endParaRPr>
          </a:p>
          <a:p>
            <a:r>
              <a:rPr lang="fi-FI" sz="2200" dirty="0">
                <a:latin typeface="Aptos Display" panose="020B0004020202020204" pitchFamily="34" charset="0"/>
              </a:rPr>
              <a:t>Vapaaehtoistyön arvo on vuosittain lähes 3,2 miljardia euroa, eli 1,3 prosenttia BKT:n arvosta </a:t>
            </a:r>
            <a:r>
              <a:rPr lang="fi-FI" sz="2200" i="1" dirty="0">
                <a:latin typeface="Aptos Display" panose="020B0004020202020204" pitchFamily="34" charset="0"/>
              </a:rPr>
              <a:t>Kansalaisareena 2024</a:t>
            </a:r>
          </a:p>
        </p:txBody>
      </p:sp>
      <p:sp>
        <p:nvSpPr>
          <p:cNvPr id="4" name="Päivämäärän paikkamerkki 3">
            <a:extLst>
              <a:ext uri="{FF2B5EF4-FFF2-40B4-BE49-F238E27FC236}">
                <a16:creationId xmlns:a16="http://schemas.microsoft.com/office/drawing/2014/main" id="{FBBF66C3-2FB6-4F88-3080-5ADA63A419FC}"/>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4030913-0FDE-4506-A9CA-157045887015}" type="datetime1">
              <a:rPr kumimoji="0" lang="fi-FI"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24.3.2025</a:t>
            </a:fld>
            <a:endParaRPr kumimoji="0" lang="fi-FI" b="0" i="0" u="none" strike="noStrike" kern="1200" cap="none" spc="0" normalizeH="0" baseline="0" noProof="0">
              <a:ln>
                <a:noFill/>
              </a:ln>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BFEA0429-BF9E-6188-7D9A-A25F412EFCD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428949F9-2289-CD91-A8D1-E7493B7EA60C}"/>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CA29C4B-7459-40BB-AD17-32EF6EF99F1A}" type="slidenum">
              <a:rPr kumimoji="0" lang="fi-FI"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defTabSz="914400" rtl="0" eaLnBrk="1" fontAlgn="auto" latinLnBrk="0" hangingPunct="1">
                <a:spcBef>
                  <a:spcPts val="0"/>
                </a:spcBef>
                <a:spcAft>
                  <a:spcPts val="600"/>
                </a:spcAft>
                <a:buClrTx/>
                <a:buSzTx/>
                <a:buFontTx/>
                <a:buNone/>
                <a:tabLst/>
                <a:defRPr/>
              </a:pPr>
              <a:t>15</a:t>
            </a:fld>
            <a:endPar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031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76EB8A9-A806-B655-0D91-F00A90CD5BED}"/>
              </a:ext>
            </a:extLst>
          </p:cNvPr>
          <p:cNvSpPr>
            <a:spLocks noGrp="1"/>
          </p:cNvSpPr>
          <p:nvPr>
            <p:ph type="title"/>
          </p:nvPr>
        </p:nvSpPr>
        <p:spPr>
          <a:xfrm>
            <a:off x="856488" y="-225631"/>
            <a:ext cx="3585620" cy="6205807"/>
          </a:xfrm>
        </p:spPr>
        <p:txBody>
          <a:bodyPr>
            <a:normAutofit/>
          </a:bodyPr>
          <a:lstStyle/>
          <a:p>
            <a:r>
              <a:rPr lang="fi-FI" sz="4200" dirty="0">
                <a:latin typeface="Aptos Display" panose="020B0004020202020204" pitchFamily="34" charset="0"/>
              </a:rPr>
              <a:t>5 </a:t>
            </a:r>
            <a:r>
              <a:rPr lang="fi-FI" sz="2800" dirty="0">
                <a:latin typeface="Aptos Display" panose="020B0004020202020204" pitchFamily="34" charset="0"/>
              </a:rPr>
              <a:t>/6</a:t>
            </a:r>
            <a:br>
              <a:rPr lang="fi-FI" sz="2800" dirty="0">
                <a:latin typeface="Aptos Display" panose="020B0004020202020204" pitchFamily="34" charset="0"/>
              </a:rPr>
            </a:br>
            <a:br>
              <a:rPr lang="fi-FI" sz="4200" dirty="0">
                <a:latin typeface="Aptos Display" panose="020B0004020202020204" pitchFamily="34" charset="0"/>
              </a:rPr>
            </a:br>
            <a:r>
              <a:rPr lang="fi-FI" sz="4000" dirty="0">
                <a:latin typeface="Aptos Display" panose="020B0004020202020204" pitchFamily="34" charset="0"/>
              </a:rPr>
              <a:t>Enemmän digitukea ja perinteisiä asiointikanavia </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F3CB8F49-BBD3-F22C-3A77-FAA6C0ED1ADD}"/>
              </a:ext>
            </a:extLst>
          </p:cNvPr>
          <p:cNvSpPr>
            <a:spLocks noGrp="1"/>
          </p:cNvSpPr>
          <p:nvPr>
            <p:ph idx="1"/>
          </p:nvPr>
        </p:nvSpPr>
        <p:spPr>
          <a:xfrm>
            <a:off x="5126418" y="552091"/>
            <a:ext cx="6224335" cy="5431536"/>
          </a:xfrm>
        </p:spPr>
        <p:txBody>
          <a:bodyPr anchor="ctr">
            <a:normAutofit/>
          </a:bodyPr>
          <a:lstStyle/>
          <a:p>
            <a:pPr>
              <a:spcAft>
                <a:spcPts val="800"/>
              </a:spcAft>
            </a:pPr>
            <a:r>
              <a:rPr lang="fi-FI" sz="2000" kern="100">
                <a:effectLst/>
                <a:latin typeface="Aptos Display" panose="020B0004020202020204" pitchFamily="34" charset="0"/>
                <a:ea typeface="Calibri" panose="020F0502020204030204" pitchFamily="34" charset="0"/>
                <a:cs typeface="Calibri" panose="020F0502020204030204" pitchFamily="34" charset="0"/>
              </a:rPr>
              <a:t>Perinteiset asiointikanavat tulee säilyttää digitaalisten rinnalla</a:t>
            </a:r>
          </a:p>
          <a:p>
            <a:pPr>
              <a:spcAft>
                <a:spcPts val="800"/>
              </a:spcAft>
            </a:pPr>
            <a:r>
              <a:rPr lang="fi-FI" sz="2000" kern="100">
                <a:effectLst/>
                <a:latin typeface="Aptos Display" panose="020B0004020202020204" pitchFamily="34" charset="0"/>
                <a:ea typeface="Calibri" panose="020F0502020204030204" pitchFamily="34" charset="0"/>
                <a:cs typeface="Calibri" panose="020F0502020204030204" pitchFamily="34" charset="0"/>
              </a:rPr>
              <a:t>Kokonaan vailla digitaitoja on noin 330 000 iäkästä. 65–74-vuotiaista 10 % ja 75–89-vuotiaista 35 % ei ollut koskaan käyttänyt internetiä vuonna 2022. Samaan aikaan 85–100-vuotiaista noin 70 % ei ole itsenäisesti käyttänyt internetiä </a:t>
            </a:r>
            <a:r>
              <a:rPr lang="fi-FI" sz="2000" i="1" kern="100">
                <a:effectLst/>
                <a:latin typeface="Aptos Display" panose="020B0004020202020204" pitchFamily="34" charset="0"/>
                <a:ea typeface="Calibri" panose="020F0502020204030204" pitchFamily="34" charset="0"/>
                <a:cs typeface="Calibri" panose="020F0502020204030204" pitchFamily="34" charset="0"/>
              </a:rPr>
              <a:t>Vanhusasiavaltuutetun kertomus eduskunnalle 2024</a:t>
            </a:r>
          </a:p>
          <a:p>
            <a:r>
              <a:rPr lang="fi-FI" sz="2000" kern="100">
                <a:effectLst/>
                <a:latin typeface="Aptos Display" panose="020B0004020202020204" pitchFamily="34" charset="0"/>
                <a:ea typeface="Calibri" panose="020F0502020204030204" pitchFamily="34" charset="0"/>
                <a:cs typeface="Times New Roman" panose="02020603050405020304" pitchFamily="18" charset="0"/>
              </a:rPr>
              <a:t>Ikääntyneiden digitaitoja voidaan parantaa lisäämällä digiopastus- ja neuvontapisteitä kohtaamispaikkoihin kuten kirjastoihin</a:t>
            </a:r>
          </a:p>
          <a:p>
            <a:r>
              <a:rPr lang="fi-FI" sz="2000" kern="100">
                <a:latin typeface="Aptos Display" panose="020B0004020202020204" pitchFamily="34" charset="0"/>
                <a:ea typeface="Calibri" panose="020F0502020204030204" pitchFamily="34" charset="0"/>
                <a:cs typeface="Times New Roman" panose="02020603050405020304" pitchFamily="18" charset="0"/>
              </a:rPr>
              <a:t>O</a:t>
            </a:r>
            <a:r>
              <a:rPr lang="fi-FI" sz="2000" kern="100">
                <a:effectLst/>
                <a:latin typeface="Aptos Display" panose="020B0004020202020204" pitchFamily="34" charset="0"/>
                <a:ea typeface="Calibri" panose="020F0502020204030204" pitchFamily="34" charset="0"/>
                <a:cs typeface="Times New Roman" panose="02020603050405020304" pitchFamily="18" charset="0"/>
              </a:rPr>
              <a:t>hjausta voidaan toteuttaa järjestöjen vapaaehtoisten avulla</a:t>
            </a:r>
          </a:p>
          <a:p>
            <a:r>
              <a:rPr lang="fi-FI" sz="2000" kern="100">
                <a:latin typeface="Aptos Display" panose="020B0004020202020204" pitchFamily="34" charset="0"/>
                <a:ea typeface="Calibri" panose="020F0502020204030204" pitchFamily="34" charset="0"/>
                <a:cs typeface="Times New Roman" panose="02020603050405020304" pitchFamily="18" charset="0"/>
              </a:rPr>
              <a:t>Lisäämällä henkilökohtaista digitukea voisi </a:t>
            </a:r>
            <a:r>
              <a:rPr lang="fi-FI" sz="2000" kern="100">
                <a:effectLst/>
                <a:latin typeface="Aptos Display" panose="020B0004020202020204" pitchFamily="34" charset="0"/>
                <a:ea typeface="Calibri" panose="020F0502020204030204" pitchFamily="34" charset="0"/>
                <a:cs typeface="Times New Roman" panose="02020603050405020304" pitchFamily="18" charset="0"/>
              </a:rPr>
              <a:t>yhä suurempi osuus ikääntyneistä hyödyntää tulevaisuudessa etäpalveluja </a:t>
            </a:r>
          </a:p>
        </p:txBody>
      </p:sp>
      <p:sp>
        <p:nvSpPr>
          <p:cNvPr id="4" name="Päivämäärän paikkamerkki 3">
            <a:extLst>
              <a:ext uri="{FF2B5EF4-FFF2-40B4-BE49-F238E27FC236}">
                <a16:creationId xmlns:a16="http://schemas.microsoft.com/office/drawing/2014/main" id="{1D52DA08-5C9D-F583-545F-84F3400CF947}"/>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4030913-0FDE-4506-A9CA-157045887015}" type="datetime1">
              <a:rPr kumimoji="0" lang="fi-FI"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24.3.2025</a:t>
            </a:fld>
            <a:endParaRPr kumimoji="0" lang="fi-FI" b="0" i="0" u="none" strike="noStrike" kern="1200" cap="none" spc="0" normalizeH="0" baseline="0" noProof="0">
              <a:ln>
                <a:noFill/>
              </a:ln>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3F4F76EE-98F8-AFF6-FE32-D968BF96C660}"/>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9E3B8374-F4F9-263E-1292-D6C07ECE2924}"/>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CA29C4B-7459-40BB-AD17-32EF6EF99F1A}" type="slidenum">
              <a:rPr kumimoji="0" lang="fi-FI"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defTabSz="914400" rtl="0" eaLnBrk="1" fontAlgn="auto" latinLnBrk="0" hangingPunct="1">
                <a:spcBef>
                  <a:spcPts val="0"/>
                </a:spcBef>
                <a:spcAft>
                  <a:spcPts val="600"/>
                </a:spcAft>
                <a:buClrTx/>
                <a:buSzTx/>
                <a:buFontTx/>
                <a:buNone/>
                <a:tabLst/>
                <a:defRPr/>
              </a:pPr>
              <a:t>16</a:t>
            </a:fld>
            <a:endPar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615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F406D25-7F04-21B6-9912-2B52CC801BDA}"/>
              </a:ext>
            </a:extLst>
          </p:cNvPr>
          <p:cNvSpPr>
            <a:spLocks noGrp="1"/>
          </p:cNvSpPr>
          <p:nvPr>
            <p:ph type="title"/>
          </p:nvPr>
        </p:nvSpPr>
        <p:spPr>
          <a:xfrm>
            <a:off x="718932" y="-249382"/>
            <a:ext cx="3723176" cy="6229558"/>
          </a:xfrm>
        </p:spPr>
        <p:txBody>
          <a:bodyPr>
            <a:normAutofit/>
          </a:bodyPr>
          <a:lstStyle/>
          <a:p>
            <a:r>
              <a:rPr lang="fi-FI" sz="3600" dirty="0">
                <a:latin typeface="Aptos Display" panose="020B0004020202020204" pitchFamily="34" charset="0"/>
              </a:rPr>
              <a:t>6</a:t>
            </a:r>
            <a:r>
              <a:rPr lang="fi-FI" sz="3400" dirty="0">
                <a:latin typeface="Aptos Display" panose="020B0004020202020204" pitchFamily="34" charset="0"/>
              </a:rPr>
              <a:t> </a:t>
            </a:r>
            <a:r>
              <a:rPr lang="fi-FI" sz="2800" dirty="0">
                <a:latin typeface="Aptos Display" panose="020B0004020202020204" pitchFamily="34" charset="0"/>
              </a:rPr>
              <a:t>/6</a:t>
            </a:r>
            <a:br>
              <a:rPr lang="fi-FI" sz="2800" dirty="0">
                <a:latin typeface="Aptos Display" panose="020B0004020202020204" pitchFamily="34" charset="0"/>
              </a:rPr>
            </a:br>
            <a:br>
              <a:rPr lang="fi-FI" sz="3400" dirty="0">
                <a:latin typeface="Aptos Display" panose="020B0004020202020204" pitchFamily="34" charset="0"/>
              </a:rPr>
            </a:br>
            <a:r>
              <a:rPr lang="fi-FI" sz="3600" dirty="0">
                <a:latin typeface="Aptos Display" panose="020B0004020202020204" pitchFamily="34" charset="0"/>
              </a:rPr>
              <a:t>Yhteistyö hyvinvointialueiden kanssa</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F1B8A1FA-D6DE-813F-C9B4-C0D42F36A6C3}"/>
              </a:ext>
            </a:extLst>
          </p:cNvPr>
          <p:cNvSpPr>
            <a:spLocks noGrp="1"/>
          </p:cNvSpPr>
          <p:nvPr>
            <p:ph idx="1"/>
          </p:nvPr>
        </p:nvSpPr>
        <p:spPr>
          <a:xfrm>
            <a:off x="5126418" y="902525"/>
            <a:ext cx="6224335" cy="5081102"/>
          </a:xfrm>
        </p:spPr>
        <p:txBody>
          <a:bodyPr anchor="ctr">
            <a:normAutofit/>
          </a:bodyPr>
          <a:lstStyle/>
          <a:p>
            <a:pPr>
              <a:spcAft>
                <a:spcPts val="800"/>
              </a:spcAft>
            </a:pPr>
            <a:r>
              <a:rPr lang="fi-FI" sz="2200" b="0" i="0" dirty="0">
                <a:effectLst/>
                <a:latin typeface="Aptos Display" panose="020B0004020202020204" pitchFamily="34" charset="0"/>
              </a:rPr>
              <a:t>Yksinäisyyden </a:t>
            </a:r>
            <a:r>
              <a:rPr lang="fi-FI" sz="2200" i="0" dirty="0">
                <a:effectLst/>
                <a:latin typeface="Aptos Display" panose="020B0004020202020204" pitchFamily="34" charset="0"/>
              </a:rPr>
              <a:t>taustalla olevien syiden tunnistaminen kunnan palvelukokonaisuuksien suunnittelussa </a:t>
            </a:r>
            <a:r>
              <a:rPr lang="fi-FI" sz="2200" b="0" i="0" dirty="0">
                <a:effectLst/>
                <a:latin typeface="Aptos Display" panose="020B0004020202020204" pitchFamily="34" charset="0"/>
              </a:rPr>
              <a:t>voisi vähentää monialaisten palvelujen käyttöä </a:t>
            </a:r>
            <a:r>
              <a:rPr lang="fi-FI" sz="1800" b="0" i="1" dirty="0">
                <a:effectLst/>
                <a:latin typeface="Aptos Display" panose="020B0004020202020204" pitchFamily="34" charset="0"/>
              </a:rPr>
              <a:t>Aaltonen, ym., </a:t>
            </a:r>
            <a:r>
              <a:rPr lang="fi-FI" sz="1800" i="1" dirty="0">
                <a:latin typeface="Aptos Display" panose="020B0004020202020204" pitchFamily="34" charset="0"/>
              </a:rPr>
              <a:t>Yksinäisyys ja toive muualla kuin kotona asumisesta lisäävät iäkkäiden kotihoidon asiakkaiden sote-palvelujen käyttöä </a:t>
            </a:r>
            <a:r>
              <a:rPr lang="fi-FI" sz="1800" b="0" i="1" dirty="0">
                <a:effectLst/>
                <a:latin typeface="Aptos Display" panose="020B0004020202020204" pitchFamily="34" charset="0"/>
              </a:rPr>
              <a:t>59/2023, THL</a:t>
            </a:r>
          </a:p>
          <a:p>
            <a:r>
              <a:rPr lang="fi-FI" sz="2200" dirty="0">
                <a:effectLst/>
                <a:latin typeface="Aptos Display" panose="020B0004020202020204" pitchFamily="34" charset="0"/>
                <a:ea typeface="Calibri" panose="020F0502020204030204" pitchFamily="34" charset="0"/>
                <a:cs typeface="Calibri" panose="020F0502020204030204" pitchFamily="34" charset="0"/>
              </a:rPr>
              <a:t>On varauduttava siihen, että pitkään jatkuneeseen yksinäisyyteen ja siihen mahdollisesti liittyvien sairauksien hoitamiseen voidaan tarvita intensiivistä yksilötason tukea ja hoitoa</a:t>
            </a:r>
          </a:p>
          <a:p>
            <a:r>
              <a:rPr lang="fi-FI" sz="2200" dirty="0">
                <a:effectLst/>
                <a:latin typeface="Aptos Display" panose="020B0004020202020204" pitchFamily="34" charset="0"/>
                <a:ea typeface="Calibri" panose="020F0502020204030204" pitchFamily="34" charset="0"/>
                <a:cs typeface="Times New Roman" panose="02020603050405020304" pitchFamily="18" charset="0"/>
              </a:rPr>
              <a:t>Yhteisöllisessä asumisessa ja muussa palveluasumisessa ennaltaehkäisevä yhteistyö kunnan ja hyvinvointialueen välillä</a:t>
            </a:r>
            <a:endParaRPr lang="fi-FI" sz="2200" dirty="0">
              <a:latin typeface="Aptos Display" panose="020B0004020202020204" pitchFamily="34" charset="0"/>
            </a:endParaRPr>
          </a:p>
          <a:p>
            <a:endParaRPr lang="fi-FI" sz="2200" dirty="0"/>
          </a:p>
        </p:txBody>
      </p:sp>
      <p:sp>
        <p:nvSpPr>
          <p:cNvPr id="4" name="Päivämäärän paikkamerkki 3">
            <a:extLst>
              <a:ext uri="{FF2B5EF4-FFF2-40B4-BE49-F238E27FC236}">
                <a16:creationId xmlns:a16="http://schemas.microsoft.com/office/drawing/2014/main" id="{788D4E57-02D5-6B71-0A1A-BC6FA4AD3894}"/>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4030913-0FDE-4506-A9CA-157045887015}" type="datetime1">
              <a:rPr kumimoji="0" lang="fi-FI"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24.3.2025</a:t>
            </a:fld>
            <a:endParaRPr kumimoji="0" lang="fi-FI" b="0" i="0" u="none" strike="noStrike" kern="1200" cap="none" spc="0" normalizeH="0" baseline="0" noProof="0">
              <a:ln>
                <a:noFill/>
              </a:ln>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6B433472-5079-A2FB-F800-55CD2F8EBE5A}"/>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049C4475-FF96-8B30-018B-48EE046B1734}"/>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CA29C4B-7459-40BB-AD17-32EF6EF99F1A}" type="slidenum">
              <a:rPr kumimoji="0" lang="fi-FI"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defTabSz="914400" rtl="0" eaLnBrk="1" fontAlgn="auto" latinLnBrk="0" hangingPunct="1">
                <a:spcBef>
                  <a:spcPts val="0"/>
                </a:spcBef>
                <a:spcAft>
                  <a:spcPts val="600"/>
                </a:spcAft>
                <a:buClrTx/>
                <a:buSzTx/>
                <a:buFontTx/>
                <a:buNone/>
                <a:tabLst/>
                <a:defRPr/>
              </a:pPr>
              <a:t>17</a:t>
            </a:fld>
            <a:endPar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242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8F6F8B-EA70-666B-46BA-76DF67855C77}"/>
              </a:ext>
            </a:extLst>
          </p:cNvPr>
          <p:cNvSpPr>
            <a:spLocks noGrp="1"/>
          </p:cNvSpPr>
          <p:nvPr>
            <p:ph type="title"/>
          </p:nvPr>
        </p:nvSpPr>
        <p:spPr/>
        <p:txBody>
          <a:bodyPr/>
          <a:lstStyle/>
          <a:p>
            <a:r>
              <a:rPr lang="fi-FI" dirty="0">
                <a:latin typeface="Aptos Display" panose="020B0004020202020204" pitchFamily="34" charset="0"/>
              </a:rPr>
              <a:t>Aikataulu</a:t>
            </a:r>
          </a:p>
        </p:txBody>
      </p:sp>
      <p:sp>
        <p:nvSpPr>
          <p:cNvPr id="3" name="Sisällön paikkamerkki 2">
            <a:extLst>
              <a:ext uri="{FF2B5EF4-FFF2-40B4-BE49-F238E27FC236}">
                <a16:creationId xmlns:a16="http://schemas.microsoft.com/office/drawing/2014/main" id="{F303C596-84C1-95AF-7785-A3CAC8F97C29}"/>
              </a:ext>
            </a:extLst>
          </p:cNvPr>
          <p:cNvSpPr>
            <a:spLocks noGrp="1"/>
          </p:cNvSpPr>
          <p:nvPr>
            <p:ph idx="1"/>
          </p:nvPr>
        </p:nvSpPr>
        <p:spPr/>
        <p:txBody>
          <a:bodyPr>
            <a:normAutofit/>
          </a:bodyPr>
          <a:lstStyle/>
          <a:p>
            <a:r>
              <a:rPr lang="fi-FI" dirty="0">
                <a:latin typeface="Aptos Display" panose="020B0004020202020204" pitchFamily="34" charset="0"/>
              </a:rPr>
              <a:t>Ehdokasasettelun vahvistaminen 13.3.2025</a:t>
            </a:r>
          </a:p>
          <a:p>
            <a:r>
              <a:rPr lang="fi-FI" kern="0" dirty="0">
                <a:solidFill>
                  <a:srgbClr val="000000"/>
                </a:solidFill>
                <a:latin typeface="Aptos Display" panose="020B0004020202020204" pitchFamily="34" charset="0"/>
                <a:ea typeface="Times New Roman" panose="02020603050405020304" pitchFamily="18" charset="0"/>
                <a:cs typeface="Times New Roman" panose="02020603050405020304" pitchFamily="18" charset="0"/>
              </a:rPr>
              <a:t>V</a:t>
            </a:r>
            <a:r>
              <a:rPr lang="fi-FI"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aalit toimitetaan sunnuntaina 13.4.2025</a:t>
            </a:r>
          </a:p>
          <a:p>
            <a:r>
              <a:rPr lang="fi-FI" kern="100" dirty="0">
                <a:latin typeface="Aptos Display" panose="020B0004020202020204" pitchFamily="34" charset="0"/>
                <a:ea typeface="Calibri" panose="020F0502020204030204" pitchFamily="34" charset="0"/>
                <a:cs typeface="Calibri" panose="020F0502020204030204" pitchFamily="34" charset="0"/>
              </a:rPr>
              <a:t>V</a:t>
            </a:r>
            <a:r>
              <a:rPr lang="fi-FI" kern="100" dirty="0">
                <a:effectLst/>
                <a:latin typeface="Aptos Display" panose="020B0004020202020204" pitchFamily="34" charset="0"/>
                <a:ea typeface="Calibri" panose="020F0502020204030204" pitchFamily="34" charset="0"/>
                <a:cs typeface="Calibri" panose="020F0502020204030204" pitchFamily="34" charset="0"/>
              </a:rPr>
              <a:t>altuustot aloittavat työnsä 1.6.2025</a:t>
            </a:r>
          </a:p>
          <a:p>
            <a:endParaRPr lang="fi-FI" dirty="0"/>
          </a:p>
        </p:txBody>
      </p:sp>
      <p:sp>
        <p:nvSpPr>
          <p:cNvPr id="4" name="Päivämäärän paikkamerkki 3">
            <a:extLst>
              <a:ext uri="{FF2B5EF4-FFF2-40B4-BE49-F238E27FC236}">
                <a16:creationId xmlns:a16="http://schemas.microsoft.com/office/drawing/2014/main" id="{05B04605-CCB2-9EFC-F11B-667AE8CF108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748480-97F5-4088-AFF5-0EFB606A85A8}"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24.3.2025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93FB7F7E-F916-3A3C-AB44-D3995E922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Eläkeliitto ry</a:t>
            </a:r>
          </a:p>
        </p:txBody>
      </p:sp>
      <p:sp>
        <p:nvSpPr>
          <p:cNvPr id="6" name="Dian numeron paikkamerkki 5">
            <a:extLst>
              <a:ext uri="{FF2B5EF4-FFF2-40B4-BE49-F238E27FC236}">
                <a16:creationId xmlns:a16="http://schemas.microsoft.com/office/drawing/2014/main" id="{1428C08A-4534-25A2-055B-5FE1B442D6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159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5BEBAB-9408-B107-31E2-994DA385F9CC}"/>
              </a:ext>
            </a:extLst>
          </p:cNvPr>
          <p:cNvSpPr>
            <a:spLocks noGrp="1"/>
          </p:cNvSpPr>
          <p:nvPr>
            <p:ph type="ctrTitle"/>
          </p:nvPr>
        </p:nvSpPr>
        <p:spPr>
          <a:xfrm>
            <a:off x="688967" y="3883231"/>
            <a:ext cx="3244962" cy="2090056"/>
          </a:xfrm>
        </p:spPr>
        <p:txBody>
          <a:bodyPr anchor="t">
            <a:normAutofit/>
          </a:bodyPr>
          <a:lstStyle/>
          <a:p>
            <a:pPr marL="0" marR="0" lvl="0" indent="0" algn="l" defTabSz="457200" rtl="0" eaLnBrk="1" fontAlgn="auto" latinLnBrk="0" hangingPunct="1">
              <a:spcBef>
                <a:spcPts val="1000"/>
              </a:spcBef>
              <a:spcAft>
                <a:spcPts val="0"/>
              </a:spcAft>
              <a:buClr>
                <a:srgbClr val="90C226"/>
              </a:buClr>
              <a:buSzPct val="80000"/>
              <a:buFont typeface="Wingdings 3" charset="2"/>
              <a:buNone/>
              <a:tabLst/>
              <a:defRPr/>
            </a:pPr>
            <a:br>
              <a:rPr kumimoji="0" lang="en-US" sz="3200" b="0" i="0" u="none" strike="noStrike" kern="1200" cap="none" spc="0" normalizeH="0" baseline="0" noProof="0" dirty="0">
                <a:ln>
                  <a:noFill/>
                </a:ln>
                <a:solidFill>
                  <a:schemeClr val="accent6">
                    <a:lumMod val="50000"/>
                  </a:schemeClr>
                </a:solidFill>
                <a:effectLst/>
                <a:uLnTx/>
                <a:uFillTx/>
                <a:latin typeface="Source Sans Pro SemiBold" panose="020B0603030403020204" pitchFamily="34" charset="0"/>
                <a:ea typeface="Source Sans Pro SemiBold" panose="020B0603030403020204" pitchFamily="34" charset="0"/>
              </a:rPr>
            </a:br>
            <a:r>
              <a:rPr kumimoji="0" lang="en-US" sz="3200" b="0" i="0" u="none" strike="noStrike" kern="1200" cap="none" spc="0" normalizeH="0" baseline="0" noProof="0" dirty="0">
                <a:ln>
                  <a:noFill/>
                </a:ln>
                <a:solidFill>
                  <a:schemeClr val="accent6">
                    <a:lumMod val="50000"/>
                  </a:schemeClr>
                </a:solidFill>
                <a:effectLst/>
                <a:uLnTx/>
                <a:uFillTx/>
                <a:latin typeface="Source Sans Pro SemiBold" panose="020B0603030403020204" pitchFamily="34" charset="0"/>
                <a:ea typeface="Source Sans Pro SemiBold" panose="020B0603030403020204" pitchFamily="34" charset="0"/>
              </a:rPr>
              <a:t>Irene Vuorisalo</a:t>
            </a:r>
            <a:br>
              <a:rPr kumimoji="0" lang="en-US" sz="3200" b="0" i="0" u="none" strike="noStrike" kern="1200" cap="none" spc="0" normalizeH="0" baseline="0" noProof="0" dirty="0">
                <a:ln>
                  <a:noFill/>
                </a:ln>
                <a:solidFill>
                  <a:schemeClr val="accent6">
                    <a:lumMod val="50000"/>
                  </a:schemeClr>
                </a:solidFill>
                <a:effectLst/>
                <a:uLnTx/>
                <a:uFillTx/>
                <a:latin typeface="Source Sans Pro SemiBold" panose="020B0603030403020204" pitchFamily="34" charset="0"/>
                <a:ea typeface="Source Sans Pro SemiBold" panose="020B0603030403020204" pitchFamily="34" charset="0"/>
              </a:rPr>
            </a:br>
            <a:r>
              <a:rPr kumimoji="0" lang="en-US" sz="3200" b="0" i="0" u="none" strike="noStrike" kern="1200" cap="none" spc="0" normalizeH="0" baseline="0" noProof="0" dirty="0" err="1">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rPr>
              <a:t>vanhusasiamies</a:t>
            </a:r>
            <a:br>
              <a:rPr kumimoji="0" lang="en-US" sz="3200" b="0" i="0" u="none" strike="noStrike" kern="1200" cap="none" spc="0" normalizeH="0" baseline="0" noProof="0" dirty="0">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rPr>
            </a:br>
            <a:r>
              <a:rPr lang="en-US" sz="3200" dirty="0">
                <a:solidFill>
                  <a:schemeClr val="accent6">
                    <a:lumMod val="50000"/>
                  </a:schemeClr>
                </a:solidFill>
                <a:latin typeface="Source Sans Pro Light" panose="020B0403030403020204" pitchFamily="34" charset="0"/>
                <a:ea typeface="Source Sans Pro Light" panose="020B0403030403020204" pitchFamily="34" charset="0"/>
              </a:rPr>
              <a:t>Eläkeliitto ry</a:t>
            </a:r>
            <a:endParaRPr lang="fi-FI" sz="3200" dirty="0">
              <a:solidFill>
                <a:schemeClr val="accent6">
                  <a:lumMod val="50000"/>
                </a:schemeClr>
              </a:solidFill>
              <a:latin typeface="Source Sans Pro SemiBold" panose="020B0603030403020204" pitchFamily="34" charset="0"/>
              <a:ea typeface="Source Sans Pro SemiBold" panose="020B0603030403020204" pitchFamily="34" charset="0"/>
            </a:endParaRPr>
          </a:p>
        </p:txBody>
      </p:sp>
      <p:sp>
        <p:nvSpPr>
          <p:cNvPr id="3" name="Alaotsikko 2">
            <a:extLst>
              <a:ext uri="{FF2B5EF4-FFF2-40B4-BE49-F238E27FC236}">
                <a16:creationId xmlns:a16="http://schemas.microsoft.com/office/drawing/2014/main" id="{3D70FAB2-2FD2-9A35-6CA2-F36C6DC7629C}"/>
              </a:ext>
            </a:extLst>
          </p:cNvPr>
          <p:cNvSpPr>
            <a:spLocks noGrp="1"/>
          </p:cNvSpPr>
          <p:nvPr>
            <p:ph type="subTitle" idx="1"/>
          </p:nvPr>
        </p:nvSpPr>
        <p:spPr>
          <a:xfrm>
            <a:off x="688967" y="4773881"/>
            <a:ext cx="6061908" cy="1542943"/>
          </a:xfrm>
        </p:spPr>
        <p:txBody>
          <a:bodyPr anchor="b">
            <a:noAutofit/>
          </a:bodyPr>
          <a:lstStyle/>
          <a:p>
            <a:pPr marL="0" marR="0" lvl="0" indent="0" algn="l" defTabSz="457200" rtl="0" eaLnBrk="1" fontAlgn="auto" latinLnBrk="0" hangingPunct="1">
              <a:spcBef>
                <a:spcPts val="1000"/>
              </a:spcBef>
              <a:spcAft>
                <a:spcPts val="0"/>
              </a:spcAft>
              <a:buClr>
                <a:srgbClr val="90C226"/>
              </a:buClr>
              <a:buSzPct val="80000"/>
              <a:buFont typeface="Wingdings 3" charset="2"/>
              <a:buNone/>
              <a:tabLst/>
              <a:defRPr/>
            </a:pPr>
            <a:r>
              <a:rPr lang="en-US" dirty="0" err="1">
                <a:solidFill>
                  <a:schemeClr val="accent6">
                    <a:lumMod val="50000"/>
                  </a:schemeClr>
                </a:solidFill>
                <a:latin typeface="Source Sans Pro Light" panose="020B0403030403020204" pitchFamily="34" charset="0"/>
                <a:ea typeface="Source Sans Pro Light" panose="020B0403030403020204" pitchFamily="34" charset="0"/>
                <a:hlinkClick r:id="rId2"/>
              </a:rPr>
              <a:t>i</a:t>
            </a:r>
            <a:r>
              <a:rPr kumimoji="0" lang="en-US" b="0" i="0" u="none" strike="noStrike" kern="1200" cap="none" spc="0" normalizeH="0" baseline="0" noProof="0" dirty="0">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hlinkClick r:id="rId2"/>
              </a:rPr>
              <a:t>rene.Vuorisalo@elakeliitto.fi</a:t>
            </a:r>
            <a:r>
              <a:rPr kumimoji="0" lang="en-US" b="0" i="0" u="none" strike="noStrike" kern="1200" cap="none" spc="0" normalizeH="0" baseline="0" noProof="0" dirty="0">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rPr>
              <a:t> </a:t>
            </a:r>
          </a:p>
        </p:txBody>
      </p:sp>
      <p:pic>
        <p:nvPicPr>
          <p:cNvPr id="5" name="Kuva 4" descr="Kuva, joka sisältää kohteen ympyrä, taide, kuvio&#10;&#10;Kuvaus luotu automaattisesti">
            <a:extLst>
              <a:ext uri="{FF2B5EF4-FFF2-40B4-BE49-F238E27FC236}">
                <a16:creationId xmlns:a16="http://schemas.microsoft.com/office/drawing/2014/main" id="{70C1A203-A140-3FAB-A317-D859B4DED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1129609">
            <a:off x="8886978" y="3918973"/>
            <a:ext cx="2533322" cy="2625205"/>
          </a:xfrm>
          <a:prstGeom prst="rect">
            <a:avLst/>
          </a:prstGeom>
          <a:noFill/>
        </p:spPr>
      </p:pic>
      <p:sp>
        <p:nvSpPr>
          <p:cNvPr id="4" name="Tekstiruutu 3">
            <a:extLst>
              <a:ext uri="{FF2B5EF4-FFF2-40B4-BE49-F238E27FC236}">
                <a16:creationId xmlns:a16="http://schemas.microsoft.com/office/drawing/2014/main" id="{A8D66B86-FA16-FCAC-5FA1-BF1FDAA95914}"/>
              </a:ext>
            </a:extLst>
          </p:cNvPr>
          <p:cNvSpPr txBox="1"/>
          <p:nvPr/>
        </p:nvSpPr>
        <p:spPr>
          <a:xfrm>
            <a:off x="166255" y="285008"/>
            <a:ext cx="10616540" cy="3845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Suomessa jää vuosittain eläkkeelle noin 60 000 henkilöä.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Eläkeläisiä on yli 1,6 miljoonaa.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Yli 65-vuotiaiden osuus väestöstä on noin 25 prosenttia.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Eläketuloista maksetut verot olivat noin 7.5 mrd. euroa vuonna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Eläkeliitto on valtakunnallinen, Suomen suurin ja puoluepoliittisesti sitoutumaton eläkeläisjärjestö (yli 115000 henkilöjäsentä, 20 piiriä ja 390 paikallisyhdistystä). Vuonna 1970 perustetun liiton tarkoituksena on eläkeläisten ja muiden eläketurvaa tarvitsevien henkisten ja aineellisten etujen ja oikeuksien valvominen sekä heidän sosiaalisen turvallisuutensa ja hyvinvointinsa edistäminen.</a:t>
            </a:r>
          </a:p>
        </p:txBody>
      </p:sp>
    </p:spTree>
    <p:extLst>
      <p:ext uri="{BB962C8B-B14F-4D97-AF65-F5344CB8AC3E}">
        <p14:creationId xmlns:p14="http://schemas.microsoft.com/office/powerpoint/2010/main" val="88218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C44573-7895-4A99-A33D-30DEADCA6A47}"/>
              </a:ext>
            </a:extLst>
          </p:cNvPr>
          <p:cNvSpPr>
            <a:spLocks noGrp="1"/>
          </p:cNvSpPr>
          <p:nvPr>
            <p:ph type="title"/>
          </p:nvPr>
        </p:nvSpPr>
        <p:spPr>
          <a:xfrm>
            <a:off x="255734" y="136525"/>
            <a:ext cx="11098066" cy="1554163"/>
          </a:xfrm>
        </p:spPr>
        <p:txBody>
          <a:bodyPr>
            <a:normAutofit/>
          </a:bodyPr>
          <a:lstStyle/>
          <a:p>
            <a:r>
              <a:rPr lang="fi-FI" i="0" dirty="0">
                <a:effectLst/>
              </a:rPr>
              <a:t>Eläkeliitto vaikuttaa toiminta-</a:t>
            </a:r>
            <a:br>
              <a:rPr lang="fi-FI" i="0" dirty="0">
                <a:effectLst/>
              </a:rPr>
            </a:br>
            <a:r>
              <a:rPr lang="fi-FI" i="0" dirty="0">
                <a:effectLst/>
              </a:rPr>
              <a:t>ajatuksensa määrittelemään asiaan</a:t>
            </a:r>
            <a:endParaRPr lang="fi-FI" dirty="0"/>
          </a:p>
        </p:txBody>
      </p:sp>
      <p:sp>
        <p:nvSpPr>
          <p:cNvPr id="3" name="Sisällön paikkamerkki 2">
            <a:extLst>
              <a:ext uri="{FF2B5EF4-FFF2-40B4-BE49-F238E27FC236}">
                <a16:creationId xmlns:a16="http://schemas.microsoft.com/office/drawing/2014/main" id="{2CB043AA-F420-4384-B8FE-AE46EC3B6225}"/>
              </a:ext>
            </a:extLst>
          </p:cNvPr>
          <p:cNvSpPr>
            <a:spLocks noGrp="1"/>
          </p:cNvSpPr>
          <p:nvPr>
            <p:ph idx="1"/>
          </p:nvPr>
        </p:nvSpPr>
        <p:spPr>
          <a:xfrm>
            <a:off x="255734" y="1840675"/>
            <a:ext cx="11405435" cy="4336287"/>
          </a:xfrm>
        </p:spPr>
        <p:txBody>
          <a:bodyPr>
            <a:normAutofit lnSpcReduction="10000"/>
          </a:bodyPr>
          <a:lstStyle/>
          <a:p>
            <a:r>
              <a:rPr lang="fi-FI" b="0" i="0" dirty="0">
                <a:effectLst/>
              </a:rPr>
              <a:t>Kansalaisjärjestöjen ja poliittisten puolueiden vaikuttamispyrkimykset erottuvat toisistaan. Kummatkin toimivat yhdistyspohjaisesti, mutta toiminnan </a:t>
            </a:r>
            <a:r>
              <a:rPr lang="fi-FI" b="1" i="0" dirty="0">
                <a:effectLst/>
              </a:rPr>
              <a:t>tavoitteet</a:t>
            </a:r>
            <a:r>
              <a:rPr lang="fi-FI" b="0" i="0" dirty="0">
                <a:effectLst/>
              </a:rPr>
              <a:t> eroavat toisistaan</a:t>
            </a:r>
          </a:p>
          <a:p>
            <a:r>
              <a:rPr lang="fi-FI" b="0" i="0" dirty="0">
                <a:effectLst/>
              </a:rPr>
              <a:t>Poliittisten puolueiden tavoitteena on vallan hankkiminen itselleen yhteiskunnallista päätöksentekoa varten</a:t>
            </a:r>
            <a:endParaRPr lang="fi-FI" dirty="0"/>
          </a:p>
          <a:p>
            <a:r>
              <a:rPr lang="fi-FI" b="0" i="0" dirty="0">
                <a:effectLst/>
              </a:rPr>
              <a:t>Järjestöjen vaikuttamistyön eetos on </a:t>
            </a:r>
            <a:r>
              <a:rPr lang="fi-FI" b="1" i="0" dirty="0">
                <a:effectLst/>
              </a:rPr>
              <a:t>vaikuttaa tärkeäksi katsotun asian eteenpäin viemiseksi</a:t>
            </a:r>
            <a:r>
              <a:rPr lang="fi-FI" b="0" i="0" dirty="0">
                <a:effectLst/>
              </a:rPr>
              <a:t> ja kohteena ovat muun muassa poliittiset päättäjät</a:t>
            </a:r>
          </a:p>
          <a:p>
            <a:r>
              <a:rPr lang="fi-FI" i="0" dirty="0">
                <a:effectLst/>
              </a:rPr>
              <a:t>Järjestöt on perustettu aina jonkin asian ympärille. Eläkeliitto vaikuttaa vaaleissa ja muulloin </a:t>
            </a:r>
            <a:r>
              <a:rPr lang="fi-FI" b="1" i="0" dirty="0">
                <a:effectLst/>
              </a:rPr>
              <a:t>kaikkii</a:t>
            </a:r>
            <a:r>
              <a:rPr lang="fi-FI" b="1" dirty="0"/>
              <a:t>n poliittisiin puolueisiin Eläkeliiton toiminnan tarkoituksen toteuttamiseksi</a:t>
            </a:r>
          </a:p>
          <a:p>
            <a:pPr marL="0" indent="0">
              <a:buNone/>
            </a:pPr>
            <a:endParaRPr lang="fi-FI" dirty="0"/>
          </a:p>
        </p:txBody>
      </p:sp>
      <p:sp>
        <p:nvSpPr>
          <p:cNvPr id="4" name="Päivämäärän paikkamerkki 3">
            <a:extLst>
              <a:ext uri="{FF2B5EF4-FFF2-40B4-BE49-F238E27FC236}">
                <a16:creationId xmlns:a16="http://schemas.microsoft.com/office/drawing/2014/main" id="{AD305796-A698-496D-A51C-21A5CFCDE6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DAE24F-0CA8-40DF-BF3B-E8ECD55107DF}"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24.3.2025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F170098A-6225-47CA-A82C-56441CDC93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vanhusasiamies Irene Vuorisalo</a:t>
            </a:r>
          </a:p>
        </p:txBody>
      </p:sp>
      <p:sp>
        <p:nvSpPr>
          <p:cNvPr id="6" name="Dian numeron paikkamerkki 5">
            <a:extLst>
              <a:ext uri="{FF2B5EF4-FFF2-40B4-BE49-F238E27FC236}">
                <a16:creationId xmlns:a16="http://schemas.microsoft.com/office/drawing/2014/main" id="{E037ED2A-8C7C-469B-9227-2CB3895944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Kuva 6">
            <a:extLst>
              <a:ext uri="{FF2B5EF4-FFF2-40B4-BE49-F238E27FC236}">
                <a16:creationId xmlns:a16="http://schemas.microsoft.com/office/drawing/2014/main" id="{1190C3B1-F685-8B8B-F597-6BAFF8B755FC}"/>
              </a:ext>
            </a:extLst>
          </p:cNvPr>
          <p:cNvPicPr>
            <a:picLocks noChangeAspect="1"/>
          </p:cNvPicPr>
          <p:nvPr/>
        </p:nvPicPr>
        <p:blipFill>
          <a:blip r:embed="rId2"/>
          <a:stretch>
            <a:fillRect/>
          </a:stretch>
        </p:blipFill>
        <p:spPr>
          <a:xfrm>
            <a:off x="9613489" y="136525"/>
            <a:ext cx="2322777" cy="938865"/>
          </a:xfrm>
          <a:prstGeom prst="rect">
            <a:avLst/>
          </a:prstGeom>
        </p:spPr>
      </p:pic>
    </p:spTree>
    <p:extLst>
      <p:ext uri="{BB962C8B-B14F-4D97-AF65-F5344CB8AC3E}">
        <p14:creationId xmlns:p14="http://schemas.microsoft.com/office/powerpoint/2010/main" val="255027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9A002A-2B3B-2B32-E0B1-C89BE8109DCF}"/>
              </a:ext>
            </a:extLst>
          </p:cNvPr>
          <p:cNvSpPr>
            <a:spLocks noGrp="1"/>
          </p:cNvSpPr>
          <p:nvPr>
            <p:ph type="ctrTitle"/>
          </p:nvPr>
        </p:nvSpPr>
        <p:spPr/>
        <p:txBody>
          <a:bodyPr/>
          <a:lstStyle/>
          <a:p>
            <a:r>
              <a:rPr lang="fi-FI" dirty="0"/>
              <a:t>Kuntavaalit 2025</a:t>
            </a:r>
          </a:p>
        </p:txBody>
      </p:sp>
      <p:sp>
        <p:nvSpPr>
          <p:cNvPr id="3" name="Alaotsikko 2">
            <a:extLst>
              <a:ext uri="{FF2B5EF4-FFF2-40B4-BE49-F238E27FC236}">
                <a16:creationId xmlns:a16="http://schemas.microsoft.com/office/drawing/2014/main" id="{51B37A9D-DFD1-A202-CF0F-1F4DBFF7928C}"/>
              </a:ext>
            </a:extLst>
          </p:cNvPr>
          <p:cNvSpPr>
            <a:spLocks noGrp="1"/>
          </p:cNvSpPr>
          <p:nvPr>
            <p:ph type="subTitle" idx="1"/>
          </p:nvPr>
        </p:nvSpPr>
        <p:spPr/>
        <p:txBody>
          <a:bodyPr/>
          <a:lstStyle/>
          <a:p>
            <a:r>
              <a:rPr lang="fi-FI" dirty="0"/>
              <a:t>Yksinäisyyden torjunta tuottaa kuntaan hyvinvointia ja toimintakykyä  </a:t>
            </a:r>
          </a:p>
        </p:txBody>
      </p:sp>
      <p:sp>
        <p:nvSpPr>
          <p:cNvPr id="4" name="Päivämäärän paikkamerkki 3">
            <a:extLst>
              <a:ext uri="{FF2B5EF4-FFF2-40B4-BE49-F238E27FC236}">
                <a16:creationId xmlns:a16="http://schemas.microsoft.com/office/drawing/2014/main" id="{3292FE9F-D2BE-C080-FD13-F707D511129E}"/>
              </a:ext>
            </a:extLst>
          </p:cNvPr>
          <p:cNvSpPr>
            <a:spLocks noGrp="1"/>
          </p:cNvSpPr>
          <p:nvPr>
            <p:ph type="dt" sz="half" idx="10"/>
          </p:nvPr>
        </p:nvSpPr>
        <p:spPr/>
        <p:txBody>
          <a:bodyPr/>
          <a:lstStyle/>
          <a:p>
            <a:fld id="{7F62A160-7C40-45EA-9137-2621F2988666}" type="datetime1">
              <a:rPr lang="fi-FI" smtClean="0"/>
              <a:t>24.3.2025</a:t>
            </a:fld>
            <a:endParaRPr lang="fi-FI"/>
          </a:p>
        </p:txBody>
      </p:sp>
      <p:sp>
        <p:nvSpPr>
          <p:cNvPr id="5" name="Alatunnisteen paikkamerkki 4">
            <a:extLst>
              <a:ext uri="{FF2B5EF4-FFF2-40B4-BE49-F238E27FC236}">
                <a16:creationId xmlns:a16="http://schemas.microsoft.com/office/drawing/2014/main" id="{97B24A08-9181-4480-09DE-C614861E00FB}"/>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5324A893-F7FD-AF83-06D8-444C232CEC2B}"/>
              </a:ext>
            </a:extLst>
          </p:cNvPr>
          <p:cNvSpPr>
            <a:spLocks noGrp="1"/>
          </p:cNvSpPr>
          <p:nvPr>
            <p:ph type="sldNum" sz="quarter" idx="12"/>
          </p:nvPr>
        </p:nvSpPr>
        <p:spPr/>
        <p:txBody>
          <a:bodyPr/>
          <a:lstStyle/>
          <a:p>
            <a:fld id="{ECA29C4B-7459-40BB-AD17-32EF6EF99F1A}" type="slidenum">
              <a:rPr lang="fi-FI" smtClean="0"/>
              <a:t>3</a:t>
            </a:fld>
            <a:endParaRPr lang="fi-FI"/>
          </a:p>
        </p:txBody>
      </p:sp>
    </p:spTree>
    <p:extLst>
      <p:ext uri="{BB962C8B-B14F-4D97-AF65-F5344CB8AC3E}">
        <p14:creationId xmlns:p14="http://schemas.microsoft.com/office/powerpoint/2010/main" val="99658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995D2-260E-BCED-D3CD-2724DF643BE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1050D92-BA26-AF27-C53A-784F362209D4}"/>
              </a:ext>
            </a:extLst>
          </p:cNvPr>
          <p:cNvSpPr>
            <a:spLocks noGrp="1"/>
          </p:cNvSpPr>
          <p:nvPr>
            <p:ph type="ctrTitle"/>
          </p:nvPr>
        </p:nvSpPr>
        <p:spPr/>
        <p:txBody>
          <a:bodyPr/>
          <a:lstStyle/>
          <a:p>
            <a:r>
              <a:rPr lang="fi-FI" dirty="0"/>
              <a:t>Kuntavaalit 2025</a:t>
            </a:r>
          </a:p>
        </p:txBody>
      </p:sp>
      <p:sp>
        <p:nvSpPr>
          <p:cNvPr id="3" name="Alaotsikko 2">
            <a:extLst>
              <a:ext uri="{FF2B5EF4-FFF2-40B4-BE49-F238E27FC236}">
                <a16:creationId xmlns:a16="http://schemas.microsoft.com/office/drawing/2014/main" id="{F491FE8C-ECF5-26AA-E440-20F0E532EB50}"/>
              </a:ext>
            </a:extLst>
          </p:cNvPr>
          <p:cNvSpPr>
            <a:spLocks noGrp="1"/>
          </p:cNvSpPr>
          <p:nvPr>
            <p:ph type="subTitle" idx="1"/>
          </p:nvPr>
        </p:nvSpPr>
        <p:spPr/>
        <p:txBody>
          <a:bodyPr/>
          <a:lstStyle/>
          <a:p>
            <a:r>
              <a:rPr lang="fi-FI" dirty="0"/>
              <a:t>Yksinäisyyden torjunta tuottaa kuntaan hyvinvointia ja toimintakykyä  </a:t>
            </a:r>
          </a:p>
        </p:txBody>
      </p:sp>
      <p:sp>
        <p:nvSpPr>
          <p:cNvPr id="4" name="Päivämäärän paikkamerkki 3">
            <a:extLst>
              <a:ext uri="{FF2B5EF4-FFF2-40B4-BE49-F238E27FC236}">
                <a16:creationId xmlns:a16="http://schemas.microsoft.com/office/drawing/2014/main" id="{EF738583-F857-3F38-39E6-7B73A8790334}"/>
              </a:ext>
            </a:extLst>
          </p:cNvPr>
          <p:cNvSpPr>
            <a:spLocks noGrp="1"/>
          </p:cNvSpPr>
          <p:nvPr>
            <p:ph type="dt" sz="half" idx="10"/>
          </p:nvPr>
        </p:nvSpPr>
        <p:spPr/>
        <p:txBody>
          <a:bodyPr/>
          <a:lstStyle/>
          <a:p>
            <a:fld id="{7F62A160-7C40-45EA-9137-2621F2988666}" type="datetime1">
              <a:rPr lang="fi-FI" smtClean="0"/>
              <a:t>24.3.2025</a:t>
            </a:fld>
            <a:endParaRPr lang="fi-FI"/>
          </a:p>
        </p:txBody>
      </p:sp>
      <p:sp>
        <p:nvSpPr>
          <p:cNvPr id="5" name="Alatunnisteen paikkamerkki 4">
            <a:extLst>
              <a:ext uri="{FF2B5EF4-FFF2-40B4-BE49-F238E27FC236}">
                <a16:creationId xmlns:a16="http://schemas.microsoft.com/office/drawing/2014/main" id="{3C9B187A-A32C-08FB-35B1-BD45E1AAA525}"/>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A98C95B3-4BDB-2A29-955B-AF458EDCB1DE}"/>
              </a:ext>
            </a:extLst>
          </p:cNvPr>
          <p:cNvSpPr>
            <a:spLocks noGrp="1"/>
          </p:cNvSpPr>
          <p:nvPr>
            <p:ph type="sldNum" sz="quarter" idx="12"/>
          </p:nvPr>
        </p:nvSpPr>
        <p:spPr/>
        <p:txBody>
          <a:bodyPr/>
          <a:lstStyle/>
          <a:p>
            <a:fld id="{ECA29C4B-7459-40BB-AD17-32EF6EF99F1A}" type="slidenum">
              <a:rPr lang="fi-FI" smtClean="0"/>
              <a:t>4</a:t>
            </a:fld>
            <a:endParaRPr lang="fi-FI"/>
          </a:p>
        </p:txBody>
      </p:sp>
    </p:spTree>
    <p:extLst>
      <p:ext uri="{BB962C8B-B14F-4D97-AF65-F5344CB8AC3E}">
        <p14:creationId xmlns:p14="http://schemas.microsoft.com/office/powerpoint/2010/main" val="64028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0C44DD-3FE7-598F-A9EA-6C6165FF0631}"/>
              </a:ext>
            </a:extLst>
          </p:cNvPr>
          <p:cNvSpPr>
            <a:spLocks noGrp="1"/>
          </p:cNvSpPr>
          <p:nvPr>
            <p:ph type="title"/>
          </p:nvPr>
        </p:nvSpPr>
        <p:spPr>
          <a:xfrm>
            <a:off x="921328" y="365125"/>
            <a:ext cx="10870868" cy="1665556"/>
          </a:xfrm>
        </p:spPr>
        <p:txBody>
          <a:bodyPr>
            <a:normAutofit/>
          </a:bodyPr>
          <a:lstStyle/>
          <a:p>
            <a:r>
              <a:rPr lang="fi-FI" dirty="0"/>
              <a:t>Kuntavaaliteeman tausta: liiton säännöt</a:t>
            </a:r>
          </a:p>
        </p:txBody>
      </p:sp>
      <p:sp>
        <p:nvSpPr>
          <p:cNvPr id="3" name="Sisällön paikkamerkki 2">
            <a:extLst>
              <a:ext uri="{FF2B5EF4-FFF2-40B4-BE49-F238E27FC236}">
                <a16:creationId xmlns:a16="http://schemas.microsoft.com/office/drawing/2014/main" id="{A7BE5897-DFFF-B327-B1C7-2F917A85D805}"/>
              </a:ext>
            </a:extLst>
          </p:cNvPr>
          <p:cNvSpPr>
            <a:spLocks noGrp="1"/>
          </p:cNvSpPr>
          <p:nvPr>
            <p:ph idx="1"/>
          </p:nvPr>
        </p:nvSpPr>
        <p:spPr>
          <a:xfrm>
            <a:off x="921328" y="2232562"/>
            <a:ext cx="10515600" cy="4751924"/>
          </a:xfrm>
        </p:spPr>
        <p:txBody>
          <a:bodyPr/>
          <a:lstStyle/>
          <a:p>
            <a:r>
              <a:rPr lang="fi-FI" dirty="0"/>
              <a:t>Liiton tarkoituksena on eläkeläisten ja muiden eläketurvaa tarvitsevien </a:t>
            </a:r>
            <a:r>
              <a:rPr lang="fi-FI" b="1" dirty="0">
                <a:solidFill>
                  <a:srgbClr val="C00000"/>
                </a:solidFill>
              </a:rPr>
              <a:t>henkisten</a:t>
            </a:r>
            <a:r>
              <a:rPr lang="fi-FI" dirty="0"/>
              <a:t> ja aineellisten </a:t>
            </a:r>
            <a:r>
              <a:rPr lang="fi-FI" dirty="0">
                <a:solidFill>
                  <a:srgbClr val="C00000"/>
                </a:solidFill>
              </a:rPr>
              <a:t>etujen ja oikeuksien valvominen</a:t>
            </a:r>
            <a:r>
              <a:rPr lang="fi-FI" dirty="0"/>
              <a:t> sekä sosiaalisen turvallisuutensa ja hyvinvoinnin edistäminen.</a:t>
            </a:r>
          </a:p>
          <a:p>
            <a:r>
              <a:rPr lang="fi-FI" dirty="0"/>
              <a:t>Liitto työskentelee eläkeläisten ja eläketurvaa tarvitsevien henkilöiden sosiaalisen aseman parantamiseksi sekä heidän </a:t>
            </a:r>
            <a:r>
              <a:rPr lang="fi-FI" b="1" dirty="0">
                <a:solidFill>
                  <a:srgbClr val="C00000"/>
                </a:solidFill>
              </a:rPr>
              <a:t>henkisen</a:t>
            </a:r>
            <a:r>
              <a:rPr lang="fi-FI" b="1" dirty="0">
                <a:solidFill>
                  <a:srgbClr val="7030A0"/>
                </a:solidFill>
              </a:rPr>
              <a:t> </a:t>
            </a:r>
            <a:r>
              <a:rPr lang="fi-FI" dirty="0"/>
              <a:t>ja fyysisen </a:t>
            </a:r>
            <a:r>
              <a:rPr lang="fi-FI" dirty="0">
                <a:solidFill>
                  <a:srgbClr val="C00000"/>
                </a:solidFill>
              </a:rPr>
              <a:t>kuntonsa ja vireytensä ylläpitämiseksi</a:t>
            </a:r>
          </a:p>
        </p:txBody>
      </p:sp>
    </p:spTree>
    <p:extLst>
      <p:ext uri="{BB962C8B-B14F-4D97-AF65-F5344CB8AC3E}">
        <p14:creationId xmlns:p14="http://schemas.microsoft.com/office/powerpoint/2010/main" val="275048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8E73D0-C58D-9C8F-BD89-E5776A9D3D64}"/>
              </a:ext>
            </a:extLst>
          </p:cNvPr>
          <p:cNvSpPr>
            <a:spLocks noGrp="1"/>
          </p:cNvSpPr>
          <p:nvPr>
            <p:ph type="title"/>
          </p:nvPr>
        </p:nvSpPr>
        <p:spPr>
          <a:xfrm>
            <a:off x="439386" y="3028207"/>
            <a:ext cx="11530941" cy="2161309"/>
          </a:xfrm>
        </p:spPr>
        <p:txBody>
          <a:bodyPr>
            <a:normAutofit fontScale="90000"/>
          </a:bodyPr>
          <a:lstStyle/>
          <a:p>
            <a:pPr algn="ctr"/>
            <a:r>
              <a:rPr lang="fi-FI" sz="4000" dirty="0">
                <a:effectLst/>
                <a:ea typeface="Times New Roman" panose="02020603050405020304" pitchFamily="18" charset="0"/>
              </a:rPr>
              <a:t>Tahdomme rakentaa sellaista kuntaa, jossa myös jokainen ikääntynyt suomalainen voi kokea osallisuutta ja merkityksellisyyttä.</a:t>
            </a:r>
            <a:br>
              <a:rPr lang="fi-FI" sz="4000" dirty="0">
                <a:effectLst/>
                <a:ea typeface="Times New Roman" panose="02020603050405020304" pitchFamily="18" charset="0"/>
              </a:rPr>
            </a:br>
            <a:br>
              <a:rPr lang="fi-FI" sz="4000" dirty="0">
                <a:effectLst/>
                <a:ea typeface="Times New Roman" panose="02020603050405020304" pitchFamily="18" charset="0"/>
              </a:rPr>
            </a:br>
            <a:r>
              <a:rPr lang="fi-FI" sz="4000" dirty="0"/>
              <a:t>Tavoitteenamme ovat henkisesti hyvinvoivat ja toimintakykyiset ikääntyneet kuntalaiset.</a:t>
            </a:r>
            <a:br>
              <a:rPr lang="fi-FI" sz="4000" dirty="0"/>
            </a:br>
            <a:br>
              <a:rPr lang="fi-FI" sz="4000" dirty="0"/>
            </a:br>
            <a:br>
              <a:rPr lang="fi-FI" dirty="0"/>
            </a:br>
            <a:endParaRPr lang="fi-FI" dirty="0"/>
          </a:p>
        </p:txBody>
      </p:sp>
    </p:spTree>
    <p:extLst>
      <p:ext uri="{BB962C8B-B14F-4D97-AF65-F5344CB8AC3E}">
        <p14:creationId xmlns:p14="http://schemas.microsoft.com/office/powerpoint/2010/main" val="119477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A54B7B-56A9-B871-2A0B-16B3C4806A3F}"/>
              </a:ext>
            </a:extLst>
          </p:cNvPr>
          <p:cNvSpPr>
            <a:spLocks noGrp="1"/>
          </p:cNvSpPr>
          <p:nvPr>
            <p:ph type="title"/>
          </p:nvPr>
        </p:nvSpPr>
        <p:spPr>
          <a:xfrm>
            <a:off x="190005" y="296883"/>
            <a:ext cx="11163795" cy="1393805"/>
          </a:xfrm>
        </p:spPr>
        <p:txBody>
          <a:bodyPr>
            <a:normAutofit fontScale="90000"/>
          </a:bodyPr>
          <a:lstStyle/>
          <a:p>
            <a:pPr algn="l"/>
            <a:r>
              <a:rPr lang="fi-FI" sz="4400" b="0" i="0" dirty="0">
                <a:solidFill>
                  <a:srgbClr val="000000"/>
                </a:solidFill>
                <a:effectLst/>
                <a:latin typeface="Aptos Display" panose="020B0004020202020204" pitchFamily="34" charset="0"/>
              </a:rPr>
              <a:t>Ei toivottu yksinäisyys vaikuttaa kielteisesti </a:t>
            </a:r>
            <a:br>
              <a:rPr lang="fi-FI" sz="4400" b="0" i="0" dirty="0">
                <a:solidFill>
                  <a:srgbClr val="000000"/>
                </a:solidFill>
                <a:effectLst/>
                <a:latin typeface="Aptos Display" panose="020B0004020202020204" pitchFamily="34" charset="0"/>
              </a:rPr>
            </a:br>
            <a:r>
              <a:rPr lang="fi-FI" sz="4400" b="0" i="0" dirty="0">
                <a:solidFill>
                  <a:srgbClr val="000000"/>
                </a:solidFill>
                <a:effectLst/>
                <a:latin typeface="Aptos Display" panose="020B0004020202020204" pitchFamily="34" charset="0"/>
              </a:rPr>
              <a:t>fyysiseen ja psyykkiseen hyvinvointiin sekä arjessa pärjäämiseen</a:t>
            </a:r>
          </a:p>
        </p:txBody>
      </p:sp>
      <p:sp>
        <p:nvSpPr>
          <p:cNvPr id="3" name="Sisällön paikkamerkki 2">
            <a:extLst>
              <a:ext uri="{FF2B5EF4-FFF2-40B4-BE49-F238E27FC236}">
                <a16:creationId xmlns:a16="http://schemas.microsoft.com/office/drawing/2014/main" id="{93F0A40B-2935-B15E-F7F2-42875BB5C1E4}"/>
              </a:ext>
            </a:extLst>
          </p:cNvPr>
          <p:cNvSpPr>
            <a:spLocks noGrp="1"/>
          </p:cNvSpPr>
          <p:nvPr>
            <p:ph idx="1"/>
          </p:nvPr>
        </p:nvSpPr>
        <p:spPr>
          <a:xfrm>
            <a:off x="190005" y="2244435"/>
            <a:ext cx="11768446" cy="3932527"/>
          </a:xfrm>
        </p:spPr>
        <p:txBody>
          <a:bodyPr>
            <a:noAutofit/>
          </a:bodyPr>
          <a:lstStyle/>
          <a:p>
            <a:r>
              <a:rPr lang="fi-FI" dirty="0">
                <a:latin typeface="Aptos Display" panose="020B0004020202020204" pitchFamily="34" charset="0"/>
              </a:rPr>
              <a:t>Ihmiset ovat keskenään erilaisia. Väärin on vetää yhtäläisyysmerkki sen välille että jos ihminen on vanha, niin hän on yksinäinen ja sen välille että kaikki yksinäiset kärsivät yksinäisyydestä</a:t>
            </a:r>
          </a:p>
          <a:p>
            <a:r>
              <a:rPr lang="fi-FI" kern="100" dirty="0">
                <a:effectLst/>
                <a:latin typeface="Aptos Display" panose="020B0004020202020204" pitchFamily="34" charset="0"/>
                <a:ea typeface="Calibri" panose="020F0502020204030204" pitchFamily="34" charset="0"/>
                <a:cs typeface="Calibri" panose="020F0502020204030204" pitchFamily="34" charset="0"/>
              </a:rPr>
              <a:t>Tarkoitamme </a:t>
            </a:r>
            <a:r>
              <a:rPr lang="fi-FI" kern="100" dirty="0">
                <a:latin typeface="Aptos Display" panose="020B0004020202020204" pitchFamily="34" charset="0"/>
                <a:ea typeface="Calibri" panose="020F0502020204030204" pitchFamily="34" charset="0"/>
                <a:cs typeface="Calibri" panose="020F0502020204030204" pitchFamily="34" charset="0"/>
              </a:rPr>
              <a:t>y</a:t>
            </a:r>
            <a:r>
              <a:rPr lang="fi-FI" kern="100" dirty="0">
                <a:effectLst/>
                <a:latin typeface="Aptos Display" panose="020B0004020202020204" pitchFamily="34" charset="0"/>
                <a:ea typeface="Calibri" panose="020F0502020204030204" pitchFamily="34" charset="0"/>
                <a:cs typeface="Calibri" panose="020F0502020204030204" pitchFamily="34" charset="0"/>
              </a:rPr>
              <a:t>ksinäisyydellä </a:t>
            </a:r>
            <a:r>
              <a:rPr lang="fi-FI" b="1"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omaa tunnetta siitä, että ihmissuhteiden määrä tai laatu on ristiriidassa omien toiveiden tai tarpeiden kanssa</a:t>
            </a:r>
            <a:r>
              <a:rPr lang="fi-FI"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 </a:t>
            </a:r>
            <a:endParaRPr lang="fi-FI" b="0" i="0" dirty="0">
              <a:solidFill>
                <a:srgbClr val="0070C0"/>
              </a:solidFill>
              <a:effectLst/>
              <a:latin typeface="Aptos Display" panose="020B0004020202020204" pitchFamily="34" charset="0"/>
            </a:endParaRPr>
          </a:p>
          <a:p>
            <a:pPr algn="l"/>
            <a:r>
              <a:rPr lang="fi-FI" b="0" i="0" dirty="0">
                <a:solidFill>
                  <a:srgbClr val="000000"/>
                </a:solidFill>
                <a:effectLst/>
                <a:latin typeface="Aptos Display" panose="020B0004020202020204" pitchFamily="34" charset="0"/>
              </a:rPr>
              <a:t>Pahimmillaan yksinäisyys voi olla syvä ahdistuneisuuden tila, jossa ei pysty kokemaan yhteyttä toisiin ihmisiin ja se </a:t>
            </a:r>
            <a:r>
              <a:rPr lang="fi-FI" dirty="0">
                <a:solidFill>
                  <a:srgbClr val="000000"/>
                </a:solidFill>
                <a:latin typeface="Aptos Display" panose="020B0004020202020204" pitchFamily="34" charset="0"/>
              </a:rPr>
              <a:t>kuormittaa</a:t>
            </a:r>
            <a:r>
              <a:rPr lang="fi-FI" b="0" i="0" dirty="0">
                <a:solidFill>
                  <a:srgbClr val="000000"/>
                </a:solidFill>
                <a:effectLst/>
                <a:latin typeface="Aptos Display" panose="020B0004020202020204" pitchFamily="34" charset="0"/>
              </a:rPr>
              <a:t> mielenterveyttä </a:t>
            </a:r>
          </a:p>
          <a:p>
            <a:pPr marL="0" indent="0" algn="l">
              <a:buNone/>
            </a:pPr>
            <a:r>
              <a:rPr lang="fi-FI" sz="1800" i="1" dirty="0">
                <a:latin typeface="Aptos Display" panose="020B0004020202020204" pitchFamily="34" charset="0"/>
                <a:hlinkClick r:id="" action="ppaction://noaction"/>
              </a:rPr>
              <a:t>https://www.mielenterveystalo.fi/fi/elamankaari-ja-mielenterveys/yksinaisyys-ja-ikaantyminen</a:t>
            </a:r>
            <a:endParaRPr lang="fi-FI" sz="1800" kern="100" dirty="0">
              <a:effectLst/>
              <a:latin typeface="Aptos Display" panose="020B0004020202020204" pitchFamily="34" charset="0"/>
              <a:ea typeface="Calibri" panose="020F0502020204030204" pitchFamily="34"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D4D49294-F69C-A231-9420-A6C98C8C64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24.3.2025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78CBD992-E604-5DEC-10B7-D9B2FCB527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17E90406-924B-B138-5862-FAA006188F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8249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BA4946-93B5-D5D2-72FC-646082E2E511}"/>
              </a:ext>
            </a:extLst>
          </p:cNvPr>
          <p:cNvSpPr>
            <a:spLocks noGrp="1"/>
          </p:cNvSpPr>
          <p:nvPr>
            <p:ph type="title"/>
          </p:nvPr>
        </p:nvSpPr>
        <p:spPr>
          <a:xfrm>
            <a:off x="213756" y="1"/>
            <a:ext cx="11140044" cy="1690688"/>
          </a:xfrm>
        </p:spPr>
        <p:txBody>
          <a:bodyPr/>
          <a:lstStyle/>
          <a:p>
            <a:r>
              <a:rPr lang="fi-FI" i="0" dirty="0">
                <a:solidFill>
                  <a:srgbClr val="000000"/>
                </a:solidFill>
                <a:effectLst/>
                <a:latin typeface="Aptos Display" panose="020B0004020202020204" pitchFamily="34" charset="0"/>
              </a:rPr>
              <a:t>Arviot ikääntyneiden yksinäisyyden esiintyvyydestä kunnissa</a:t>
            </a:r>
            <a:endParaRPr lang="fi-FI" dirty="0">
              <a:latin typeface="Aptos Display" panose="020B0004020202020204" pitchFamily="34" charset="0"/>
            </a:endParaRPr>
          </a:p>
        </p:txBody>
      </p:sp>
      <p:sp>
        <p:nvSpPr>
          <p:cNvPr id="3" name="Sisällön paikkamerkki 2">
            <a:extLst>
              <a:ext uri="{FF2B5EF4-FFF2-40B4-BE49-F238E27FC236}">
                <a16:creationId xmlns:a16="http://schemas.microsoft.com/office/drawing/2014/main" id="{E16F2C3C-66EB-3E3A-3E79-E5DC132406A2}"/>
              </a:ext>
            </a:extLst>
          </p:cNvPr>
          <p:cNvSpPr>
            <a:spLocks noGrp="1"/>
          </p:cNvSpPr>
          <p:nvPr>
            <p:ph idx="1"/>
          </p:nvPr>
        </p:nvSpPr>
        <p:spPr>
          <a:xfrm>
            <a:off x="213756" y="1690689"/>
            <a:ext cx="11764488" cy="4665660"/>
          </a:xfrm>
        </p:spPr>
        <p:txBody>
          <a:bodyPr>
            <a:normAutofit fontScale="92500" lnSpcReduction="10000"/>
          </a:bodyPr>
          <a:lstStyle/>
          <a:p>
            <a:r>
              <a:rPr lang="fi-FI" sz="3100" kern="100" dirty="0">
                <a:effectLst/>
                <a:latin typeface="Aptos Display" panose="020B0004020202020204" pitchFamily="34" charset="0"/>
                <a:ea typeface="Calibri" panose="020F0502020204030204" pitchFamily="34" charset="0"/>
                <a:cs typeface="Calibri" panose="020F0502020204030204" pitchFamily="34" charset="0"/>
              </a:rPr>
              <a:t>Yli 65-vuotiaista 9,9 % ja yli 75-vuotiaista 12 % tunsi itsensä yksinäiseksi vuonna 2022 </a:t>
            </a:r>
            <a:r>
              <a:rPr lang="fi-FI" sz="1800" i="1" kern="100" dirty="0">
                <a:effectLst/>
                <a:latin typeface="Aptos Display" panose="020B0004020202020204" pitchFamily="34" charset="0"/>
                <a:ea typeface="Calibri" panose="020F0502020204030204" pitchFamily="34" charset="0"/>
                <a:cs typeface="Calibri" panose="020F0502020204030204" pitchFamily="34" charset="0"/>
              </a:rPr>
              <a:t>Tilasto ja indikaattoripankki Sotkanet 2022</a:t>
            </a:r>
            <a:r>
              <a:rPr lang="fi-FI" sz="1800" i="1" kern="100" dirty="0">
                <a:latin typeface="Aptos Display" panose="020B0004020202020204" pitchFamily="34" charset="0"/>
                <a:ea typeface="Calibri" panose="020F0502020204030204" pitchFamily="34" charset="0"/>
                <a:cs typeface="Calibri" panose="020F0502020204030204" pitchFamily="34" charset="0"/>
              </a:rPr>
              <a:t> </a:t>
            </a:r>
          </a:p>
          <a:p>
            <a:r>
              <a:rPr lang="fi-FI" sz="3100" dirty="0">
                <a:effectLst/>
                <a:latin typeface="Aptos Display" panose="020B0004020202020204" pitchFamily="34" charset="0"/>
                <a:ea typeface="Calibri" panose="020F0502020204030204" pitchFamily="34" charset="0"/>
                <a:cs typeface="Calibri" panose="020F0502020204030204" pitchFamily="34" charset="0"/>
              </a:rPr>
              <a:t>Yksinäisyyttä koko ajan, suurimman osan ajasta tai joskus kokeneiden osuus</a:t>
            </a:r>
            <a:r>
              <a:rPr lang="fi-FI" sz="3100" b="1" dirty="0">
                <a:effectLst/>
                <a:latin typeface="Aptos Display" panose="020B0004020202020204" pitchFamily="34" charset="0"/>
                <a:ea typeface="Calibri" panose="020F0502020204030204" pitchFamily="34" charset="0"/>
                <a:cs typeface="Calibri" panose="020F0502020204030204" pitchFamily="34" charset="0"/>
              </a:rPr>
              <a:t> </a:t>
            </a:r>
            <a:r>
              <a:rPr lang="fi-FI" sz="3100" b="1"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kasvaa iän mukaan</a:t>
            </a:r>
            <a:r>
              <a:rPr lang="fi-FI" sz="3100" dirty="0">
                <a:effectLst/>
                <a:latin typeface="Aptos Display" panose="020B0004020202020204" pitchFamily="34" charset="0"/>
                <a:ea typeface="Calibri" panose="020F0502020204030204" pitchFamily="34" charset="0"/>
                <a:cs typeface="Calibri" panose="020F0502020204030204" pitchFamily="34" charset="0"/>
              </a:rPr>
              <a:t>: 65 – 74-v. </a:t>
            </a:r>
            <a:r>
              <a:rPr lang="fi-FI" sz="3100" i="1" dirty="0">
                <a:effectLst/>
                <a:latin typeface="Aptos Display" panose="020B0004020202020204" pitchFamily="34" charset="0"/>
                <a:ea typeface="Calibri" panose="020F0502020204030204" pitchFamily="34" charset="0"/>
                <a:cs typeface="Calibri" panose="020F0502020204030204" pitchFamily="34" charset="0"/>
              </a:rPr>
              <a:t>30,2%</a:t>
            </a:r>
            <a:r>
              <a:rPr lang="fi-FI" sz="3100" i="1" dirty="0">
                <a:latin typeface="Aptos Display" panose="020B0004020202020204" pitchFamily="34" charset="0"/>
                <a:ea typeface="Calibri" panose="020F0502020204030204" pitchFamily="34" charset="0"/>
                <a:cs typeface="Calibri" panose="020F0502020204030204" pitchFamily="34" charset="0"/>
              </a:rPr>
              <a:t> </a:t>
            </a:r>
            <a:r>
              <a:rPr lang="fi-FI" sz="3100" dirty="0">
                <a:latin typeface="Aptos Display" panose="020B0004020202020204" pitchFamily="34" charset="0"/>
                <a:ea typeface="Calibri" panose="020F0502020204030204" pitchFamily="34" charset="0"/>
                <a:cs typeface="Calibri" panose="020F0502020204030204" pitchFamily="34" charset="0"/>
              </a:rPr>
              <a:t>ja</a:t>
            </a:r>
            <a:r>
              <a:rPr lang="fi-FI" sz="3100" i="1" dirty="0">
                <a:latin typeface="Aptos Display" panose="020B0004020202020204" pitchFamily="34" charset="0"/>
                <a:ea typeface="Calibri" panose="020F0502020204030204" pitchFamily="34" charset="0"/>
                <a:cs typeface="Calibri" panose="020F0502020204030204" pitchFamily="34" charset="0"/>
              </a:rPr>
              <a:t> </a:t>
            </a:r>
            <a:r>
              <a:rPr lang="fi-FI" sz="3100" dirty="0">
                <a:effectLst/>
                <a:latin typeface="Aptos Display" panose="020B0004020202020204" pitchFamily="34" charset="0"/>
                <a:ea typeface="Calibri" panose="020F0502020204030204" pitchFamily="34" charset="0"/>
                <a:cs typeface="Calibri" panose="020F0502020204030204" pitchFamily="34" charset="0"/>
              </a:rPr>
              <a:t>75 – 84-v. </a:t>
            </a:r>
            <a:r>
              <a:rPr lang="fi-FI" sz="3100" i="1" dirty="0">
                <a:effectLst/>
                <a:latin typeface="Aptos Display" panose="020B0004020202020204" pitchFamily="34" charset="0"/>
                <a:ea typeface="Calibri" panose="020F0502020204030204" pitchFamily="34" charset="0"/>
                <a:cs typeface="Calibri" panose="020F0502020204030204" pitchFamily="34" charset="0"/>
              </a:rPr>
              <a:t>32,5 %</a:t>
            </a:r>
            <a:r>
              <a:rPr lang="fi-FI" sz="3100" dirty="0">
                <a:effectLst/>
                <a:latin typeface="Aptos Display" panose="020B0004020202020204" pitchFamily="34" charset="0"/>
                <a:ea typeface="Calibri" panose="020F0502020204030204" pitchFamily="34" charset="0"/>
                <a:cs typeface="Calibri" panose="020F0502020204030204" pitchFamily="34" charset="0"/>
              </a:rPr>
              <a:t>. </a:t>
            </a:r>
            <a:r>
              <a:rPr lang="fi-FI" sz="3100" kern="100" dirty="0">
                <a:solidFill>
                  <a:srgbClr val="C00000"/>
                </a:solidFill>
                <a:effectLst/>
                <a:latin typeface="Aptos Display" panose="020B0004020202020204" pitchFamily="34" charset="0"/>
                <a:ea typeface="Calibri" panose="020F0502020204030204" pitchFamily="34" charset="0"/>
                <a:cs typeface="Calibri" panose="020F0502020204030204" pitchFamily="34" charset="0"/>
              </a:rPr>
              <a:t>Eniten yksinäisyyttä kokivat 85 vuotta täyttäneet: </a:t>
            </a:r>
            <a:r>
              <a:rPr lang="fi-FI" sz="3100" i="1" dirty="0">
                <a:solidFill>
                  <a:srgbClr val="C00000"/>
                </a:solidFill>
                <a:latin typeface="Aptos Display" panose="020B0004020202020204" pitchFamily="34" charset="0"/>
                <a:ea typeface="Calibri" panose="020F0502020204030204" pitchFamily="34" charset="0"/>
                <a:cs typeface="Calibri" panose="020F0502020204030204" pitchFamily="34" charset="0"/>
              </a:rPr>
              <a:t>45,7 %</a:t>
            </a:r>
            <a:r>
              <a:rPr lang="fi-FI" sz="3100" dirty="0">
                <a:solidFill>
                  <a:srgbClr val="C00000"/>
                </a:solidFill>
                <a:effectLst/>
                <a:latin typeface="Aptos Display" panose="020B0004020202020204" pitchFamily="34" charset="0"/>
                <a:ea typeface="Calibri" panose="020F0502020204030204" pitchFamily="34" charset="0"/>
                <a:cs typeface="Calibri" panose="020F0502020204030204" pitchFamily="34" charset="0"/>
              </a:rPr>
              <a:t> </a:t>
            </a:r>
            <a:r>
              <a:rPr lang="fi-FI" sz="1900" i="1" dirty="0">
                <a:latin typeface="Aptos Display" panose="020B0004020202020204" pitchFamily="34" charset="0"/>
                <a:ea typeface="Calibri" panose="020F0502020204030204" pitchFamily="34" charset="0"/>
                <a:cs typeface="Calibri" panose="020F0502020204030204" pitchFamily="34" charset="0"/>
              </a:rPr>
              <a:t>Tilastokeskus 2023</a:t>
            </a:r>
          </a:p>
          <a:p>
            <a:r>
              <a:rPr lang="fi-FI" sz="3100" kern="100" dirty="0">
                <a:effectLst/>
                <a:latin typeface="Aptos Display" panose="020B0004020202020204" pitchFamily="34" charset="0"/>
                <a:ea typeface="Calibri" panose="020F0502020204030204" pitchFamily="34" charset="0"/>
                <a:cs typeface="Calibri" panose="020F0502020204030204" pitchFamily="34" charset="0"/>
              </a:rPr>
              <a:t>Eniten ulkopuolisuuden tunnetta kokevat muihin ikäryhmiin verrattuna 85 vuotta täyttäneet </a:t>
            </a:r>
            <a:r>
              <a:rPr lang="fi-FI" sz="1900" i="1" kern="100" dirty="0">
                <a:effectLst/>
                <a:latin typeface="Aptos Display" panose="020B0004020202020204" pitchFamily="34" charset="0"/>
                <a:ea typeface="Calibri" panose="020F0502020204030204" pitchFamily="34" charset="0"/>
                <a:cs typeface="Calibri" panose="020F0502020204030204" pitchFamily="34" charset="0"/>
              </a:rPr>
              <a:t>Elinolotilasto 2022</a:t>
            </a:r>
          </a:p>
          <a:p>
            <a:r>
              <a:rPr lang="fi-FI" sz="3100" dirty="0">
                <a:latin typeface="Aptos Display" panose="020B0004020202020204" pitchFamily="34" charset="0"/>
              </a:rPr>
              <a:t>Yli vuoden kestänyt yksinäisyys korostuu yli 50-vuotiaissa, pienituloisissa, eläkeläisissä ja työttömissä </a:t>
            </a:r>
            <a:r>
              <a:rPr lang="fi-FI" sz="2300" i="1" dirty="0">
                <a:latin typeface="Aptos Display" panose="020B0004020202020204" pitchFamily="34" charset="0"/>
              </a:rPr>
              <a:t>Yksinäisyysbarometri 2024. SPR ja Taloustutkimus Oy 2024</a:t>
            </a:r>
          </a:p>
          <a:p>
            <a:r>
              <a:rPr lang="fi-FI" sz="3000" kern="100" dirty="0">
                <a:effectLst/>
                <a:latin typeface="Aptos Display" panose="020B0004020202020204" pitchFamily="34" charset="0"/>
                <a:ea typeface="Calibri" panose="020F0502020204030204" pitchFamily="34" charset="0"/>
                <a:cs typeface="Calibri" panose="020F0502020204030204" pitchFamily="34" charset="0"/>
              </a:rPr>
              <a:t>Käytännössä voidaan puhua yhteensä sadoista tuhansista ikäihmisistä: jopa joka kolmas ikääntynyt kuntalainen voi kärsiä yksinäisyydestä </a:t>
            </a:r>
            <a:r>
              <a:rPr lang="fi-FI" sz="1900" i="1" kern="100" dirty="0">
                <a:effectLst/>
                <a:latin typeface="Aptos Display" panose="020B0004020202020204" pitchFamily="34" charset="0"/>
                <a:ea typeface="Calibri" panose="020F0502020204030204" pitchFamily="34" charset="0"/>
                <a:cs typeface="Calibri" panose="020F0502020204030204" pitchFamily="34" charset="0"/>
              </a:rPr>
              <a:t>Laakso &amp; Kononen 2022</a:t>
            </a:r>
            <a:endParaRPr lang="fi-FI" sz="1900" kern="100" dirty="0">
              <a:effectLst/>
              <a:latin typeface="Aptos Display" panose="020B0004020202020204" pitchFamily="34" charset="0"/>
              <a:ea typeface="Calibri" panose="020F0502020204030204" pitchFamily="34"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3A69D439-3D07-1CA8-E10C-7504EDE05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24.3.2025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5FF22459-0175-FF94-8FEB-9DE44920FC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8E781FD4-DB8D-E0BA-33E7-0230625E2F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71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1BF60-0E91-0721-C467-6DE8A79C1A75}"/>
              </a:ext>
            </a:extLst>
          </p:cNvPr>
          <p:cNvSpPr>
            <a:spLocks noGrp="1"/>
          </p:cNvSpPr>
          <p:nvPr>
            <p:ph type="title"/>
          </p:nvPr>
        </p:nvSpPr>
        <p:spPr>
          <a:xfrm>
            <a:off x="130629" y="1"/>
            <a:ext cx="11376561" cy="1690688"/>
          </a:xfrm>
        </p:spPr>
        <p:txBody>
          <a:bodyPr>
            <a:noAutofit/>
          </a:bodyPr>
          <a:lstStyle/>
          <a:p>
            <a:r>
              <a:rPr lang="fi-FI" dirty="0">
                <a:latin typeface="Aptos Display" panose="020B0004020202020204" pitchFamily="34" charset="0"/>
              </a:rPr>
              <a:t>Ei toivottu yksinäisyys on ikääntyneiden kuntalaisten </a:t>
            </a:r>
            <a:r>
              <a:rPr lang="fi-FI" kern="100" dirty="0">
                <a:effectLst/>
                <a:latin typeface="Aptos Display" panose="020B0004020202020204" pitchFamily="34" charset="0"/>
                <a:ea typeface="Calibri" panose="020F0502020204030204" pitchFamily="34" charset="0"/>
                <a:cs typeface="Calibri" panose="020F0502020204030204" pitchFamily="34" charset="0"/>
              </a:rPr>
              <a:t>hyvinvoinnin riskitekijä</a:t>
            </a:r>
            <a:endParaRPr lang="fi-FI" dirty="0">
              <a:latin typeface="Aptos Display" panose="020B0004020202020204" pitchFamily="34" charset="0"/>
            </a:endParaRPr>
          </a:p>
        </p:txBody>
      </p:sp>
      <p:sp>
        <p:nvSpPr>
          <p:cNvPr id="3" name="Sisällön paikkamerkki 2">
            <a:extLst>
              <a:ext uri="{FF2B5EF4-FFF2-40B4-BE49-F238E27FC236}">
                <a16:creationId xmlns:a16="http://schemas.microsoft.com/office/drawing/2014/main" id="{A07528E2-0446-12E1-00AA-EDA7FD753088}"/>
              </a:ext>
            </a:extLst>
          </p:cNvPr>
          <p:cNvSpPr>
            <a:spLocks noGrp="1"/>
          </p:cNvSpPr>
          <p:nvPr>
            <p:ph idx="1"/>
          </p:nvPr>
        </p:nvSpPr>
        <p:spPr>
          <a:xfrm>
            <a:off x="1" y="1460665"/>
            <a:ext cx="11768446" cy="5165767"/>
          </a:xfrm>
        </p:spPr>
        <p:txBody>
          <a:bodyPr>
            <a:noAutofit/>
          </a:bodyPr>
          <a:lstStyle/>
          <a:p>
            <a:pPr>
              <a:lnSpc>
                <a:spcPct val="100000"/>
              </a:lnSpc>
              <a:spcAft>
                <a:spcPts val="800"/>
              </a:spcAft>
            </a:pPr>
            <a:r>
              <a:rPr lang="fi-FI" sz="2000" dirty="0">
                <a:latin typeface="Aptos Display" panose="020B0004020202020204" pitchFamily="34" charset="0"/>
              </a:rPr>
              <a:t>Yli joka viides kotihoidon asiakkaista kärsii yksinäisyydestä usein tai koko ajan. </a:t>
            </a:r>
            <a:r>
              <a:rPr lang="fi-FI" sz="2000" b="0" i="0" dirty="0">
                <a:effectLst/>
                <a:latin typeface="Aptos Display" panose="020B0004020202020204" pitchFamily="34" charset="0"/>
              </a:rPr>
              <a:t>Yksinäisyys ja toive asua muualla kuin kotona </a:t>
            </a:r>
            <a:r>
              <a:rPr lang="fi-FI" sz="2000" b="0" i="0" dirty="0">
                <a:solidFill>
                  <a:srgbClr val="C00000"/>
                </a:solidFill>
                <a:effectLst/>
                <a:latin typeface="Aptos Display" panose="020B0004020202020204" pitchFamily="34" charset="0"/>
              </a:rPr>
              <a:t>lisäävät iäkkäiden kotihoidon asiakkaiden sosiaali- ja terveyspalvelujen käyttöä</a:t>
            </a:r>
            <a:r>
              <a:rPr lang="fi-FI" sz="2000" dirty="0">
                <a:solidFill>
                  <a:srgbClr val="C00000"/>
                </a:solidFill>
                <a:latin typeface="Aptos Display" panose="020B0004020202020204" pitchFamily="34" charset="0"/>
              </a:rPr>
              <a:t> </a:t>
            </a:r>
            <a:r>
              <a:rPr lang="fi-FI" sz="2000" b="0" i="0" dirty="0">
                <a:solidFill>
                  <a:srgbClr val="C00000"/>
                </a:solidFill>
                <a:effectLst/>
                <a:latin typeface="Aptos Display" panose="020B0004020202020204" pitchFamily="34" charset="0"/>
              </a:rPr>
              <a:t>enemmän kuin muut terveyden tai elämäntilanteen osa-alueet</a:t>
            </a:r>
            <a:r>
              <a:rPr lang="fi-FI" sz="2000" dirty="0">
                <a:solidFill>
                  <a:srgbClr val="C00000"/>
                </a:solidFill>
                <a:latin typeface="Aptos Display" panose="020B0004020202020204" pitchFamily="34" charset="0"/>
              </a:rPr>
              <a:t> </a:t>
            </a:r>
            <a:r>
              <a:rPr lang="fi-FI" sz="2000" i="1" dirty="0">
                <a:latin typeface="Aptos Display" panose="020B0004020202020204" pitchFamily="34" charset="0"/>
              </a:rPr>
              <a:t>Raportti kotihoidon palveluista eläkettä saaville 2024 Eläkeliitto ry Diabetesliitto ry 2024; THL </a:t>
            </a:r>
            <a:r>
              <a:rPr lang="fi-FI" sz="2000" b="0" i="1" dirty="0">
                <a:effectLst/>
                <a:latin typeface="Aptos Display" panose="020B0004020202020204" pitchFamily="34" charset="0"/>
              </a:rPr>
              <a:t>27.11.2023  </a:t>
            </a:r>
          </a:p>
          <a:p>
            <a:pPr>
              <a:lnSpc>
                <a:spcPct val="100000"/>
              </a:lnSpc>
              <a:spcAft>
                <a:spcPts val="800"/>
              </a:spcAft>
            </a:pPr>
            <a:r>
              <a:rPr lang="fi-FI" sz="2000" dirty="0">
                <a:latin typeface="Aptos Display" panose="020B0004020202020204" pitchFamily="34" charset="0"/>
              </a:rPr>
              <a:t>Yksinäisyys ja huono terveydentila vaikuttavat ihmisen arvioihin omasta elinvoimaisuudesta. Negatiivisimmin suhtautuvat ne, jotka kokevat yksinäisyyttä vähintään viikoittain kokevat ja terveydentilansa melko huonoksi tai huonoksi arvioivat. Tylsyyden kokemukset ja yksinäisyys vaikuttavat nostavan halua pelata rahapelejä </a:t>
            </a:r>
            <a:r>
              <a:rPr lang="fi-FI" sz="2000" i="1" kern="100" dirty="0">
                <a:effectLst/>
                <a:latin typeface="Aptos Display" panose="020B0004020202020204" pitchFamily="34" charset="0"/>
                <a:ea typeface="Calibri" panose="020F0502020204030204" pitchFamily="34" charset="0"/>
                <a:cs typeface="Calibri" panose="020F0502020204030204" pitchFamily="34" charset="0"/>
              </a:rPr>
              <a:t>60+ Barometri yli 60-vuotiaiden hyvinvoinnista ja arjesta 2024. Eläkeliitto ry ja Tutkimustie Oy</a:t>
            </a:r>
          </a:p>
          <a:p>
            <a:pPr>
              <a:lnSpc>
                <a:spcPct val="100000"/>
              </a:lnSpc>
            </a:pPr>
            <a:r>
              <a:rPr lang="fi-FI" sz="2000" dirty="0">
                <a:effectLst/>
                <a:latin typeface="Aptos Display" panose="020B0004020202020204" pitchFamily="34" charset="0"/>
                <a:ea typeface="Calibri" panose="020F0502020204030204" pitchFamily="34" charset="0"/>
                <a:cs typeface="Calibri" panose="020F0502020204030204" pitchFamily="34" charset="0"/>
              </a:rPr>
              <a:t>Yksinäisyyden ja sosiaalisen eristyneisyyden on toistuvasti osoitettu olevan yhteydessä terveysongelmiin </a:t>
            </a:r>
            <a:r>
              <a:rPr lang="fi-FI" sz="2000" i="1" kern="100" dirty="0">
                <a:effectLst/>
                <a:latin typeface="Aptos Display" panose="020B0004020202020204" pitchFamily="34" charset="0"/>
                <a:ea typeface="Calibri" panose="020F0502020204030204" pitchFamily="34" charset="0"/>
                <a:cs typeface="Calibri" panose="020F0502020204030204" pitchFamily="34" charset="0"/>
              </a:rPr>
              <a:t>Lääketieteellinen Aikakauskirja Duodecim 2023;139(7):571-6 Elovainio, Komulainen. </a:t>
            </a:r>
            <a:r>
              <a:rPr lang="en-US" sz="2000" dirty="0">
                <a:latin typeface="Aptos Display" panose="020B0004020202020204" pitchFamily="34" charset="0"/>
                <a:cs typeface="+mj-cs"/>
              </a:rPr>
              <a:t>“</a:t>
            </a:r>
            <a:r>
              <a:rPr lang="en-US" sz="2000" dirty="0" err="1">
                <a:latin typeface="Aptos Display" panose="020B0004020202020204" pitchFamily="34" charset="0"/>
                <a:cs typeface="+mj-cs"/>
              </a:rPr>
              <a:t>Y</a:t>
            </a:r>
            <a:r>
              <a:rPr lang="en-US" sz="2000" dirty="0" err="1">
                <a:effectLst/>
                <a:latin typeface="Aptos Display" panose="020B0004020202020204" pitchFamily="34" charset="0"/>
                <a:cs typeface="+mj-cs"/>
              </a:rPr>
              <a:t>ksinäisyyden</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terveysriskit</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ovat</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samaa</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suuruusluokkaa</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kuin</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tupakoimisen</a:t>
            </a:r>
            <a:r>
              <a:rPr lang="en-US" sz="2000" dirty="0">
                <a:effectLst/>
                <a:latin typeface="Aptos Display" panose="020B0004020202020204" pitchFamily="34" charset="0"/>
                <a:cs typeface="+mj-cs"/>
              </a:rPr>
              <a:t> – ja </a:t>
            </a:r>
            <a:r>
              <a:rPr lang="en-US" sz="2000" dirty="0" err="1">
                <a:effectLst/>
                <a:latin typeface="Aptos Display" panose="020B0004020202020204" pitchFamily="34" charset="0"/>
                <a:cs typeface="+mj-cs"/>
              </a:rPr>
              <a:t>kolme</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kertaa</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suuremmat</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kuin</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ylipaino</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Puttonen</a:t>
            </a:r>
            <a:r>
              <a:rPr lang="en-US" sz="2000" dirty="0">
                <a:effectLst/>
                <a:latin typeface="Aptos Display" panose="020B0004020202020204" pitchFamily="34" charset="0"/>
                <a:cs typeface="+mj-cs"/>
              </a:rPr>
              <a:t> 2023; Turunen 2020</a:t>
            </a:r>
          </a:p>
        </p:txBody>
      </p:sp>
      <p:sp>
        <p:nvSpPr>
          <p:cNvPr id="4" name="Päivämäärän paikkamerkki 3">
            <a:extLst>
              <a:ext uri="{FF2B5EF4-FFF2-40B4-BE49-F238E27FC236}">
                <a16:creationId xmlns:a16="http://schemas.microsoft.com/office/drawing/2014/main" id="{FCE4D639-4336-F39E-093B-BB12F79A93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24.3.2025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F833C158-764E-3BFC-2097-791FD49F50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5582D346-2D75-1372-2D17-E2057AD756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2701807"/>
      </p:ext>
    </p:extLst>
  </p:cSld>
  <p:clrMapOvr>
    <a:masterClrMapping/>
  </p:clrMapOvr>
</p:sld>
</file>

<file path=ppt/theme/theme1.xml><?xml version="1.0" encoding="utf-8"?>
<a:theme xmlns:a="http://schemas.openxmlformats.org/drawingml/2006/main" name="1_Office-teema">
  <a:themeElements>
    <a:clrScheme name="Eläkeliitto">
      <a:dk1>
        <a:sysClr val="windowText" lastClr="000000"/>
      </a:dk1>
      <a:lt1>
        <a:sysClr val="window" lastClr="FFFFFF"/>
      </a:lt1>
      <a:dk2>
        <a:srgbClr val="44546A"/>
      </a:dk2>
      <a:lt2>
        <a:srgbClr val="E7E6E6"/>
      </a:lt2>
      <a:accent1>
        <a:srgbClr val="4C8B32"/>
      </a:accent1>
      <a:accent2>
        <a:srgbClr val="80BC32"/>
      </a:accent2>
      <a:accent3>
        <a:srgbClr val="A5A5A5"/>
      </a:accent3>
      <a:accent4>
        <a:srgbClr val="FFCD00"/>
      </a:accent4>
      <a:accent5>
        <a:srgbClr val="D77900"/>
      </a:accent5>
      <a:accent6>
        <a:srgbClr val="00A7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TotalTime>
  <Words>1285</Words>
  <Application>Microsoft Office PowerPoint</Application>
  <PresentationFormat>Laajakuva</PresentationFormat>
  <Paragraphs>141</Paragraphs>
  <Slides>19</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19</vt:i4>
      </vt:variant>
    </vt:vector>
  </HeadingPairs>
  <TitlesOfParts>
    <vt:vector size="28" baseType="lpstr">
      <vt:lpstr>Aptos</vt:lpstr>
      <vt:lpstr>Aptos Display</vt:lpstr>
      <vt:lpstr>Arial</vt:lpstr>
      <vt:lpstr>Calibri</vt:lpstr>
      <vt:lpstr>Source Sans Pro Light</vt:lpstr>
      <vt:lpstr>Source Sans Pro SemiBold</vt:lpstr>
      <vt:lpstr>Times New Roman</vt:lpstr>
      <vt:lpstr>Wingdings 3</vt:lpstr>
      <vt:lpstr>1_Office-teema</vt:lpstr>
      <vt:lpstr>.</vt:lpstr>
      <vt:lpstr>Eläkeliitto vaikuttaa toiminta- ajatuksensa määrittelemään asiaan</vt:lpstr>
      <vt:lpstr>Kuntavaalit 2025</vt:lpstr>
      <vt:lpstr>Kuntavaalit 2025</vt:lpstr>
      <vt:lpstr>Kuntavaaliteeman tausta: liiton säännöt</vt:lpstr>
      <vt:lpstr>Tahdomme rakentaa sellaista kuntaa, jossa myös jokainen ikääntynyt suomalainen voi kokea osallisuutta ja merkityksellisyyttä.  Tavoitteenamme ovat henkisesti hyvinvoivat ja toimintakykyiset ikääntyneet kuntalaiset.   </vt:lpstr>
      <vt:lpstr>Ei toivottu yksinäisyys vaikuttaa kielteisesti  fyysiseen ja psyykkiseen hyvinvointiin sekä arjessa pärjäämiseen</vt:lpstr>
      <vt:lpstr>Arviot ikääntyneiden yksinäisyyden esiintyvyydestä kunnissa</vt:lpstr>
      <vt:lpstr>Ei toivottu yksinäisyys on ikääntyneiden kuntalaisten hyvinvoinnin riskitekijä</vt:lpstr>
      <vt:lpstr>Torjunta ja tunnistamisen kunnassa </vt:lpstr>
      <vt:lpstr>Osallisuuden fyysinen, psyykkinen ja sosiaalinen ehdollisuus</vt:lpstr>
      <vt:lpstr>Kunnan keinot  1 /6  Ikääntyneiden aktiivinen osallistaminen</vt:lpstr>
      <vt:lpstr>2 /6  Ikäystävällinen kuntasuunnittelu ja rakentaminen </vt:lpstr>
      <vt:lpstr>3 /6  Painotetaan matalan kynnyksen toimintaa </vt:lpstr>
      <vt:lpstr>4 /6  Tuetaan järjestöjen vapaaehtois- ja palvelutoimintaa</vt:lpstr>
      <vt:lpstr>5 /6  Enemmän digitukea ja perinteisiä asiointikanavia </vt:lpstr>
      <vt:lpstr>6 /6  Yhteistyö hyvinvointialueiden kanssa</vt:lpstr>
      <vt:lpstr>Aikataulu</vt:lpstr>
      <vt:lpstr> Irene Vuorisalo vanhusasiamies Eläkeliitto 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Irene Vuorisalo</dc:creator>
  <cp:lastModifiedBy>Janne Kettunen</cp:lastModifiedBy>
  <cp:revision>42</cp:revision>
  <dcterms:created xsi:type="dcterms:W3CDTF">2024-11-04T11:54:09Z</dcterms:created>
  <dcterms:modified xsi:type="dcterms:W3CDTF">2025-03-24T11:38:11Z</dcterms:modified>
</cp:coreProperties>
</file>