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1821" r:id="rId2"/>
    <p:sldId id="1792" r:id="rId3"/>
    <p:sldId id="1840" r:id="rId4"/>
    <p:sldId id="326" r:id="rId5"/>
    <p:sldId id="328" r:id="rId6"/>
    <p:sldId id="329" r:id="rId7"/>
    <p:sldId id="277" r:id="rId8"/>
    <p:sldId id="1823" r:id="rId9"/>
    <p:sldId id="332" r:id="rId10"/>
    <p:sldId id="293" r:id="rId11"/>
    <p:sldId id="387" r:id="rId12"/>
    <p:sldId id="1854" r:id="rId13"/>
    <p:sldId id="1858" r:id="rId14"/>
    <p:sldId id="270" r:id="rId15"/>
    <p:sldId id="1829"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56" d="100"/>
          <a:sy n="56" d="100"/>
        </p:scale>
        <p:origin x="10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ne Kettunen" userId="4cf5f6c7-6e34-40c3-a3e9-a521fc38c91f" providerId="ADAL" clId="{8F008C09-034F-4F12-A2E1-60FDEE3F851A}"/>
    <pc:docChg chg="undo custSel addSld delSld modSld">
      <pc:chgData name="Janne Kettunen" userId="4cf5f6c7-6e34-40c3-a3e9-a521fc38c91f" providerId="ADAL" clId="{8F008C09-034F-4F12-A2E1-60FDEE3F851A}" dt="2025-01-20T18:15:45.943" v="16" actId="20577"/>
      <pc:docMkLst>
        <pc:docMk/>
      </pc:docMkLst>
      <pc:sldChg chg="modSp add del mod">
        <pc:chgData name="Janne Kettunen" userId="4cf5f6c7-6e34-40c3-a3e9-a521fc38c91f" providerId="ADAL" clId="{8F008C09-034F-4F12-A2E1-60FDEE3F851A}" dt="2025-01-20T18:15:45.943" v="16" actId="20577"/>
        <pc:sldMkLst>
          <pc:docMk/>
          <pc:sldMk cId="3851592522" sldId="270"/>
        </pc:sldMkLst>
        <pc:spChg chg="mod">
          <ac:chgData name="Janne Kettunen" userId="4cf5f6c7-6e34-40c3-a3e9-a521fc38c91f" providerId="ADAL" clId="{8F008C09-034F-4F12-A2E1-60FDEE3F851A}" dt="2025-01-20T18:15:45.943" v="16" actId="20577"/>
          <ac:spMkLst>
            <pc:docMk/>
            <pc:sldMk cId="3851592522" sldId="270"/>
            <ac:spMk id="3" creationId="{F303C596-84C1-95AF-7785-A3CAC8F97C29}"/>
          </ac:spMkLst>
        </pc:spChg>
      </pc:sldChg>
      <pc:sldChg chg="del">
        <pc:chgData name="Janne Kettunen" userId="4cf5f6c7-6e34-40c3-a3e9-a521fc38c91f" providerId="ADAL" clId="{8F008C09-034F-4F12-A2E1-60FDEE3F851A}" dt="2025-01-20T18:15:11.417" v="2" actId="47"/>
        <pc:sldMkLst>
          <pc:docMk/>
          <pc:sldMk cId="1194778562" sldId="302"/>
        </pc:sldMkLst>
      </pc:sldChg>
      <pc:sldChg chg="del">
        <pc:chgData name="Janne Kettunen" userId="4cf5f6c7-6e34-40c3-a3e9-a521fc38c91f" providerId="ADAL" clId="{8F008C09-034F-4F12-A2E1-60FDEE3F851A}" dt="2025-01-20T18:15:23.164" v="10" actId="47"/>
        <pc:sldMkLst>
          <pc:docMk/>
          <pc:sldMk cId="2258215132" sldId="337"/>
        </pc:sldMkLst>
      </pc:sldChg>
      <pc:sldChg chg="del">
        <pc:chgData name="Janne Kettunen" userId="4cf5f6c7-6e34-40c3-a3e9-a521fc38c91f" providerId="ADAL" clId="{8F008C09-034F-4F12-A2E1-60FDEE3F851A}" dt="2025-01-20T18:15:19.496" v="5" actId="47"/>
        <pc:sldMkLst>
          <pc:docMk/>
          <pc:sldMk cId="1202701807" sldId="341"/>
        </pc:sldMkLst>
      </pc:sldChg>
      <pc:sldChg chg="del">
        <pc:chgData name="Janne Kettunen" userId="4cf5f6c7-6e34-40c3-a3e9-a521fc38c91f" providerId="ADAL" clId="{8F008C09-034F-4F12-A2E1-60FDEE3F851A}" dt="2025-01-20T18:15:22.461" v="9" actId="47"/>
        <pc:sldMkLst>
          <pc:docMk/>
          <pc:sldMk cId="1303158264" sldId="343"/>
        </pc:sldMkLst>
      </pc:sldChg>
      <pc:sldChg chg="del">
        <pc:chgData name="Janne Kettunen" userId="4cf5f6c7-6e34-40c3-a3e9-a521fc38c91f" providerId="ADAL" clId="{8F008C09-034F-4F12-A2E1-60FDEE3F851A}" dt="2025-01-20T18:15:14.989" v="4" actId="47"/>
        <pc:sldMkLst>
          <pc:docMk/>
          <pc:sldMk cId="56719225" sldId="344"/>
        </pc:sldMkLst>
      </pc:sldChg>
      <pc:sldChg chg="del">
        <pc:chgData name="Janne Kettunen" userId="4cf5f6c7-6e34-40c3-a3e9-a521fc38c91f" providerId="ADAL" clId="{8F008C09-034F-4F12-A2E1-60FDEE3F851A}" dt="2025-01-20T18:15:14.073" v="3" actId="47"/>
        <pc:sldMkLst>
          <pc:docMk/>
          <pc:sldMk cId="3258249855" sldId="345"/>
        </pc:sldMkLst>
      </pc:sldChg>
      <pc:sldChg chg="del">
        <pc:chgData name="Janne Kettunen" userId="4cf5f6c7-6e34-40c3-a3e9-a521fc38c91f" providerId="ADAL" clId="{8F008C09-034F-4F12-A2E1-60FDEE3F851A}" dt="2025-01-20T18:15:10.675" v="1" actId="47"/>
        <pc:sldMkLst>
          <pc:docMk/>
          <pc:sldMk cId="2750481411" sldId="1825"/>
        </pc:sldMkLst>
      </pc:sldChg>
      <pc:sldChg chg="del">
        <pc:chgData name="Janne Kettunen" userId="4cf5f6c7-6e34-40c3-a3e9-a521fc38c91f" providerId="ADAL" clId="{8F008C09-034F-4F12-A2E1-60FDEE3F851A}" dt="2025-01-20T18:15:20.363" v="6" actId="47"/>
        <pc:sldMkLst>
          <pc:docMk/>
          <pc:sldMk cId="3567444506" sldId="1827"/>
        </pc:sldMkLst>
      </pc:sldChg>
      <pc:sldChg chg="del">
        <pc:chgData name="Janne Kettunen" userId="4cf5f6c7-6e34-40c3-a3e9-a521fc38c91f" providerId="ADAL" clId="{8F008C09-034F-4F12-A2E1-60FDEE3F851A}" dt="2025-01-20T18:15:21.816" v="8" actId="47"/>
        <pc:sldMkLst>
          <pc:docMk/>
          <pc:sldMk cId="1125446958" sldId="1830"/>
        </pc:sldMkLst>
      </pc:sldChg>
      <pc:sldChg chg="del">
        <pc:chgData name="Janne Kettunen" userId="4cf5f6c7-6e34-40c3-a3e9-a521fc38c91f" providerId="ADAL" clId="{8F008C09-034F-4F12-A2E1-60FDEE3F851A}" dt="2025-01-20T18:15:24.497" v="12" actId="47"/>
        <pc:sldMkLst>
          <pc:docMk/>
          <pc:sldMk cId="1496152500" sldId="1835"/>
        </pc:sldMkLst>
      </pc:sldChg>
      <pc:sldChg chg="del">
        <pc:chgData name="Janne Kettunen" userId="4cf5f6c7-6e34-40c3-a3e9-a521fc38c91f" providerId="ADAL" clId="{8F008C09-034F-4F12-A2E1-60FDEE3F851A}" dt="2025-01-20T18:15:08.842" v="0" actId="47"/>
        <pc:sldMkLst>
          <pc:docMk/>
          <pc:sldMk cId="3855510947" sldId="1837"/>
        </pc:sldMkLst>
      </pc:sldChg>
      <pc:sldChg chg="del">
        <pc:chgData name="Janne Kettunen" userId="4cf5f6c7-6e34-40c3-a3e9-a521fc38c91f" providerId="ADAL" clId="{8F008C09-034F-4F12-A2E1-60FDEE3F851A}" dt="2025-01-20T18:15:21.131" v="7" actId="47"/>
        <pc:sldMkLst>
          <pc:docMk/>
          <pc:sldMk cId="2216457641" sldId="1841"/>
        </pc:sldMkLst>
      </pc:sldChg>
      <pc:sldChg chg="del">
        <pc:chgData name="Janne Kettunen" userId="4cf5f6c7-6e34-40c3-a3e9-a521fc38c91f" providerId="ADAL" clId="{8F008C09-034F-4F12-A2E1-60FDEE3F851A}" dt="2025-01-20T18:15:25.187" v="13" actId="47"/>
        <pc:sldMkLst>
          <pc:docMk/>
          <pc:sldMk cId="328242201" sldId="1843"/>
        </pc:sldMkLst>
      </pc:sldChg>
      <pc:sldChg chg="del">
        <pc:chgData name="Janne Kettunen" userId="4cf5f6c7-6e34-40c3-a3e9-a521fc38c91f" providerId="ADAL" clId="{8F008C09-034F-4F12-A2E1-60FDEE3F851A}" dt="2025-01-20T18:15:23.860" v="11" actId="47"/>
        <pc:sldMkLst>
          <pc:docMk/>
          <pc:sldMk cId="3950313640" sldId="18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FBF26-5908-4F61-B770-B8B313D430A3}" type="datetimeFigureOut">
              <a:rPr lang="fi-FI" smtClean="0"/>
              <a:t>20.1.2025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BE10D-A069-463A-B705-2A995FB90AEB}" type="slidenum">
              <a:rPr lang="fi-FI" smtClean="0"/>
              <a:t>‹#›</a:t>
            </a:fld>
            <a:endParaRPr lang="fi-FI"/>
          </a:p>
        </p:txBody>
      </p:sp>
    </p:spTree>
    <p:extLst>
      <p:ext uri="{BB962C8B-B14F-4D97-AF65-F5344CB8AC3E}">
        <p14:creationId xmlns:p14="http://schemas.microsoft.com/office/powerpoint/2010/main" val="1334367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00" dirty="0">
                <a:effectLst/>
                <a:latin typeface="Aptos Display" panose="020B0004020202020204" pitchFamily="34" charset="0"/>
                <a:ea typeface="Calibri" panose="020F0502020204030204" pitchFamily="34" charset="0"/>
                <a:cs typeface="Calibri" panose="020F0502020204030204" pitchFamily="34" charset="0"/>
              </a:rPr>
              <a:t> Vanhustenhoidosta on leikattu jo pitkään. Ero nykyiseen palvelujen leikkaamiseen on kuitenkin siinä, että kun aiemmin jätettiin lisäämättä hoitopaikkoja tarpeen kasvaessa, nyt vähennetään paikkoja</a:t>
            </a: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12C609-5D4F-47D4-ACB4-03C6049B5CE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07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AA00E1-43FC-4150-A081-1F3CC5201D0D}"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0154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Pistemäisillä ratkaisulla voidaan korjata yksittäinen ongelma. Valtakunnallisen ohjelman pohjana on ikääntyneiden tarpeisiin perustuva polku ja sen esittäminen, mitä kunkin tarpeen tyydyttämiseksi tarvitaan. Ei mennä se edellä ettei ole rahaa mihinkään vaan mennään se edellä, mitä ymmärretään että pitää toteuttaa ja ohjataan resurssit siihen. Kun tarpeet on kuvattu, niin sitten niihin osoitetaan niiden vaatima rahoitus. </a:t>
            </a: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AA00E1-43FC-4150-A081-1F3CC5201D0D}"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86920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01A3A2-3061-484B-B3D5-89E732231D2B}"/>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2F3F2DA9-C786-4900-AC94-BDA8A15C256F}"/>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26F230AE-78EE-409C-B8F6-27985587E1A1}"/>
              </a:ext>
            </a:extLst>
          </p:cNvPr>
          <p:cNvSpPr>
            <a:spLocks noGrp="1"/>
          </p:cNvSpPr>
          <p:nvPr>
            <p:ph type="dt" sz="half" idx="10"/>
          </p:nvPr>
        </p:nvSpPr>
        <p:spPr/>
        <p:txBody>
          <a:bodyPr/>
          <a:lstStyle/>
          <a:p>
            <a:fld id="{7F62A160-7C40-45EA-9137-2621F2988666}" type="datetime1">
              <a:rPr lang="fi-FI" smtClean="0"/>
              <a:t>20.1.2025</a:t>
            </a:fld>
            <a:endParaRPr lang="fi-FI"/>
          </a:p>
        </p:txBody>
      </p:sp>
      <p:sp>
        <p:nvSpPr>
          <p:cNvPr id="5" name="Alatunnisteen paikkamerkki 4">
            <a:extLst>
              <a:ext uri="{FF2B5EF4-FFF2-40B4-BE49-F238E27FC236}">
                <a16:creationId xmlns:a16="http://schemas.microsoft.com/office/drawing/2014/main" id="{64A77817-24D8-4AAF-A489-94770E9D85A5}"/>
              </a:ext>
            </a:extLst>
          </p:cNvPr>
          <p:cNvSpPr>
            <a:spLocks noGrp="1"/>
          </p:cNvSpPr>
          <p:nvPr>
            <p:ph type="ftr" sz="quarter" idx="11"/>
          </p:nvPr>
        </p:nvSpPr>
        <p:spPr/>
        <p:txBody>
          <a:bodyPr/>
          <a:lstStyle/>
          <a:p>
            <a:r>
              <a:rPr lang="fi-FI"/>
              <a:t>Irene Vuorisalo, vanhusasiamies</a:t>
            </a:r>
          </a:p>
        </p:txBody>
      </p:sp>
      <p:sp>
        <p:nvSpPr>
          <p:cNvPr id="6" name="Dian numeron paikkamerkki 5">
            <a:extLst>
              <a:ext uri="{FF2B5EF4-FFF2-40B4-BE49-F238E27FC236}">
                <a16:creationId xmlns:a16="http://schemas.microsoft.com/office/drawing/2014/main" id="{96BB40B5-6676-42E5-A750-2A2DDA29EA41}"/>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306371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22A852-514E-4845-BCC1-B3002485F5AF}"/>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AD37673-F11B-474F-9E1C-A3FE090B6905}"/>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997B1B-2B6C-49ED-8E36-8CD393DBF2A9}"/>
              </a:ext>
            </a:extLst>
          </p:cNvPr>
          <p:cNvSpPr>
            <a:spLocks noGrp="1"/>
          </p:cNvSpPr>
          <p:nvPr>
            <p:ph type="dt" sz="half" idx="10"/>
          </p:nvPr>
        </p:nvSpPr>
        <p:spPr/>
        <p:txBody>
          <a:bodyPr/>
          <a:lstStyle/>
          <a:p>
            <a:fld id="{819FA301-93E2-4F5B-8EDF-DB6B8CFDEE1E}" type="datetime1">
              <a:rPr lang="fi-FI" smtClean="0"/>
              <a:t>20.1.2025</a:t>
            </a:fld>
            <a:endParaRPr lang="fi-FI"/>
          </a:p>
        </p:txBody>
      </p:sp>
      <p:sp>
        <p:nvSpPr>
          <p:cNvPr id="5" name="Alatunnisteen paikkamerkki 4">
            <a:extLst>
              <a:ext uri="{FF2B5EF4-FFF2-40B4-BE49-F238E27FC236}">
                <a16:creationId xmlns:a16="http://schemas.microsoft.com/office/drawing/2014/main" id="{D619C2CB-69BC-42B7-8A52-6AFDC3536E25}"/>
              </a:ext>
            </a:extLst>
          </p:cNvPr>
          <p:cNvSpPr>
            <a:spLocks noGrp="1"/>
          </p:cNvSpPr>
          <p:nvPr>
            <p:ph type="ftr" sz="quarter" idx="11"/>
          </p:nvPr>
        </p:nvSpPr>
        <p:spPr/>
        <p:txBody>
          <a:bodyPr/>
          <a:lstStyle/>
          <a:p>
            <a:r>
              <a:rPr lang="fi-FI"/>
              <a:t>Irene Vuorisalo, vanhusasiamies</a:t>
            </a:r>
          </a:p>
        </p:txBody>
      </p:sp>
      <p:sp>
        <p:nvSpPr>
          <p:cNvPr id="6" name="Dian numeron paikkamerkki 5">
            <a:extLst>
              <a:ext uri="{FF2B5EF4-FFF2-40B4-BE49-F238E27FC236}">
                <a16:creationId xmlns:a16="http://schemas.microsoft.com/office/drawing/2014/main" id="{AD59BFE7-D94C-406F-83FA-6B433D9309B4}"/>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197796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9C29C703-C8A5-4F90-B6D0-A8B669415B5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FF1677E-A944-463A-931D-43039F9FF107}"/>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B50FF4-48CB-49EF-8BD0-564D07A45104}"/>
              </a:ext>
            </a:extLst>
          </p:cNvPr>
          <p:cNvSpPr>
            <a:spLocks noGrp="1"/>
          </p:cNvSpPr>
          <p:nvPr>
            <p:ph type="dt" sz="half" idx="10"/>
          </p:nvPr>
        </p:nvSpPr>
        <p:spPr/>
        <p:txBody>
          <a:bodyPr/>
          <a:lstStyle/>
          <a:p>
            <a:fld id="{318FB5C4-4A04-4B77-B449-46D855933D97}" type="datetime1">
              <a:rPr lang="fi-FI" smtClean="0"/>
              <a:t>20.1.2025</a:t>
            </a:fld>
            <a:endParaRPr lang="fi-FI"/>
          </a:p>
        </p:txBody>
      </p:sp>
      <p:sp>
        <p:nvSpPr>
          <p:cNvPr id="5" name="Alatunnisteen paikkamerkki 4">
            <a:extLst>
              <a:ext uri="{FF2B5EF4-FFF2-40B4-BE49-F238E27FC236}">
                <a16:creationId xmlns:a16="http://schemas.microsoft.com/office/drawing/2014/main" id="{A17F9C81-CB4A-48B3-876C-EEEB6C8662A1}"/>
              </a:ext>
            </a:extLst>
          </p:cNvPr>
          <p:cNvSpPr>
            <a:spLocks noGrp="1"/>
          </p:cNvSpPr>
          <p:nvPr>
            <p:ph type="ftr" sz="quarter" idx="11"/>
          </p:nvPr>
        </p:nvSpPr>
        <p:spPr/>
        <p:txBody>
          <a:bodyPr/>
          <a:lstStyle/>
          <a:p>
            <a:r>
              <a:rPr lang="fi-FI"/>
              <a:t>Irene Vuorisalo, vanhusasiamies</a:t>
            </a:r>
          </a:p>
        </p:txBody>
      </p:sp>
      <p:sp>
        <p:nvSpPr>
          <p:cNvPr id="6" name="Dian numeron paikkamerkki 5">
            <a:extLst>
              <a:ext uri="{FF2B5EF4-FFF2-40B4-BE49-F238E27FC236}">
                <a16:creationId xmlns:a16="http://schemas.microsoft.com/office/drawing/2014/main" id="{1134D682-45EA-45BB-8131-B68028A99977}"/>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143803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BF36C7-819D-4E3D-A958-17E90F315156}"/>
              </a:ext>
            </a:extLst>
          </p:cNvPr>
          <p:cNvSpPr>
            <a:spLocks noGrp="1"/>
          </p:cNvSpPr>
          <p:nvPr>
            <p:ph type="title"/>
          </p:nvPr>
        </p:nvSpPr>
        <p:spPr>
          <a:xfrm>
            <a:off x="877078" y="365125"/>
            <a:ext cx="10476722"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4EC0F021-BEA9-43B4-99C3-0BEAA8BE87A2}"/>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C21DCF7-05C4-47C0-881F-01DB8D84AEC3}"/>
              </a:ext>
            </a:extLst>
          </p:cNvPr>
          <p:cNvSpPr>
            <a:spLocks noGrp="1"/>
          </p:cNvSpPr>
          <p:nvPr>
            <p:ph type="dt" sz="half" idx="10"/>
          </p:nvPr>
        </p:nvSpPr>
        <p:spPr/>
        <p:txBody>
          <a:bodyPr/>
          <a:lstStyle/>
          <a:p>
            <a:fld id="{D4030913-0FDE-4506-A9CA-157045887015}" type="datetime1">
              <a:rPr lang="fi-FI" smtClean="0"/>
              <a:t>20.1.2025</a:t>
            </a:fld>
            <a:endParaRPr lang="fi-FI"/>
          </a:p>
        </p:txBody>
      </p:sp>
      <p:sp>
        <p:nvSpPr>
          <p:cNvPr id="5" name="Alatunnisteen paikkamerkki 4">
            <a:extLst>
              <a:ext uri="{FF2B5EF4-FFF2-40B4-BE49-F238E27FC236}">
                <a16:creationId xmlns:a16="http://schemas.microsoft.com/office/drawing/2014/main" id="{8F48DEA5-79D6-4162-9DDC-4AE23411517D}"/>
              </a:ext>
            </a:extLst>
          </p:cNvPr>
          <p:cNvSpPr>
            <a:spLocks noGrp="1"/>
          </p:cNvSpPr>
          <p:nvPr>
            <p:ph type="ftr" sz="quarter" idx="11"/>
          </p:nvPr>
        </p:nvSpPr>
        <p:spPr/>
        <p:txBody>
          <a:bodyPr/>
          <a:lstStyle/>
          <a:p>
            <a:r>
              <a:rPr lang="fi-FI"/>
              <a:t>Irene Vuorisalo, vanhusasiamies</a:t>
            </a:r>
          </a:p>
        </p:txBody>
      </p:sp>
      <p:sp>
        <p:nvSpPr>
          <p:cNvPr id="6" name="Dian numeron paikkamerkki 5">
            <a:extLst>
              <a:ext uri="{FF2B5EF4-FFF2-40B4-BE49-F238E27FC236}">
                <a16:creationId xmlns:a16="http://schemas.microsoft.com/office/drawing/2014/main" id="{36A80EA3-6772-4E79-AB7D-0B2E2D085306}"/>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3735906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5E9462-E1A6-441E-8F96-C17060BBE715}"/>
              </a:ext>
            </a:extLst>
          </p:cNvPr>
          <p:cNvSpPr>
            <a:spLocks noGrp="1"/>
          </p:cNvSpPr>
          <p:nvPr>
            <p:ph type="title"/>
          </p:nvPr>
        </p:nvSpPr>
        <p:spPr>
          <a:xfrm>
            <a:off x="831850" y="1709738"/>
            <a:ext cx="10515600" cy="285273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283DF47-A320-45E0-ADCB-EC4C3801A2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778066D7-D884-40A7-958B-C14093D06765}"/>
              </a:ext>
            </a:extLst>
          </p:cNvPr>
          <p:cNvSpPr>
            <a:spLocks noGrp="1"/>
          </p:cNvSpPr>
          <p:nvPr>
            <p:ph type="dt" sz="half" idx="10"/>
          </p:nvPr>
        </p:nvSpPr>
        <p:spPr/>
        <p:txBody>
          <a:bodyPr/>
          <a:lstStyle/>
          <a:p>
            <a:fld id="{D64BD489-80EC-47EA-92A2-20A12270420F}" type="datetime1">
              <a:rPr lang="fi-FI" smtClean="0"/>
              <a:t>20.1.2025</a:t>
            </a:fld>
            <a:endParaRPr lang="fi-FI"/>
          </a:p>
        </p:txBody>
      </p:sp>
      <p:sp>
        <p:nvSpPr>
          <p:cNvPr id="5" name="Alatunnisteen paikkamerkki 4">
            <a:extLst>
              <a:ext uri="{FF2B5EF4-FFF2-40B4-BE49-F238E27FC236}">
                <a16:creationId xmlns:a16="http://schemas.microsoft.com/office/drawing/2014/main" id="{434BCCEF-8581-4A1B-8F16-20E1D51BE96B}"/>
              </a:ext>
            </a:extLst>
          </p:cNvPr>
          <p:cNvSpPr>
            <a:spLocks noGrp="1"/>
          </p:cNvSpPr>
          <p:nvPr>
            <p:ph type="ftr" sz="quarter" idx="11"/>
          </p:nvPr>
        </p:nvSpPr>
        <p:spPr/>
        <p:txBody>
          <a:bodyPr/>
          <a:lstStyle/>
          <a:p>
            <a:r>
              <a:rPr lang="fi-FI"/>
              <a:t>Irene Vuorisalo, vanhusasiamies</a:t>
            </a:r>
          </a:p>
        </p:txBody>
      </p:sp>
      <p:sp>
        <p:nvSpPr>
          <p:cNvPr id="6" name="Dian numeron paikkamerkki 5">
            <a:extLst>
              <a:ext uri="{FF2B5EF4-FFF2-40B4-BE49-F238E27FC236}">
                <a16:creationId xmlns:a16="http://schemas.microsoft.com/office/drawing/2014/main" id="{49A88153-0BD0-4852-B323-76BB446290C8}"/>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117073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01FF9F-4882-4A47-8708-4E458E882F9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805D861-ABBF-4E79-BBD3-1C9A25BCCDC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4CE5297-C1D5-4B43-B311-A32231D7FA8D}"/>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7DA54540-54DF-4347-82F4-7D3B54F7CB35}"/>
              </a:ext>
            </a:extLst>
          </p:cNvPr>
          <p:cNvSpPr>
            <a:spLocks noGrp="1"/>
          </p:cNvSpPr>
          <p:nvPr>
            <p:ph type="dt" sz="half" idx="10"/>
          </p:nvPr>
        </p:nvSpPr>
        <p:spPr/>
        <p:txBody>
          <a:bodyPr/>
          <a:lstStyle/>
          <a:p>
            <a:fld id="{61117659-AA1F-419A-BED7-567EE60D988B}" type="datetime1">
              <a:rPr lang="fi-FI" smtClean="0"/>
              <a:t>20.1.2025</a:t>
            </a:fld>
            <a:endParaRPr lang="fi-FI"/>
          </a:p>
        </p:txBody>
      </p:sp>
      <p:sp>
        <p:nvSpPr>
          <p:cNvPr id="6" name="Alatunnisteen paikkamerkki 5">
            <a:extLst>
              <a:ext uri="{FF2B5EF4-FFF2-40B4-BE49-F238E27FC236}">
                <a16:creationId xmlns:a16="http://schemas.microsoft.com/office/drawing/2014/main" id="{64615046-0AE9-4770-997D-600B1D3708E3}"/>
              </a:ext>
            </a:extLst>
          </p:cNvPr>
          <p:cNvSpPr>
            <a:spLocks noGrp="1"/>
          </p:cNvSpPr>
          <p:nvPr>
            <p:ph type="ftr" sz="quarter" idx="11"/>
          </p:nvPr>
        </p:nvSpPr>
        <p:spPr/>
        <p:txBody>
          <a:bodyPr/>
          <a:lstStyle/>
          <a:p>
            <a:r>
              <a:rPr lang="fi-FI"/>
              <a:t>Irene Vuorisalo, vanhusasiamies</a:t>
            </a:r>
          </a:p>
        </p:txBody>
      </p:sp>
      <p:sp>
        <p:nvSpPr>
          <p:cNvPr id="7" name="Dian numeron paikkamerkki 6">
            <a:extLst>
              <a:ext uri="{FF2B5EF4-FFF2-40B4-BE49-F238E27FC236}">
                <a16:creationId xmlns:a16="http://schemas.microsoft.com/office/drawing/2014/main" id="{CFCD7014-F9C6-4C80-AB3C-38677C0D58BB}"/>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320796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6577A5-0D32-4D1A-A015-65A3D21F4E3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95BEF28-2C14-4D48-9C4F-9A4898CDF3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3201F7A7-9578-4999-9CD1-958A8E33ED58}"/>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341FF678-70C0-4E69-8F6F-C3CF96CEE8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1B0AFC10-52D8-4EF5-ADA0-23F4EA6B64CA}"/>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825FCFC-FF19-4941-BD19-88ED974F8478}"/>
              </a:ext>
            </a:extLst>
          </p:cNvPr>
          <p:cNvSpPr>
            <a:spLocks noGrp="1"/>
          </p:cNvSpPr>
          <p:nvPr>
            <p:ph type="dt" sz="half" idx="10"/>
          </p:nvPr>
        </p:nvSpPr>
        <p:spPr/>
        <p:txBody>
          <a:bodyPr/>
          <a:lstStyle/>
          <a:p>
            <a:fld id="{43DCC2C1-CB5F-48F2-9EF3-2AA9635B6EE6}" type="datetime1">
              <a:rPr lang="fi-FI" smtClean="0"/>
              <a:t>20.1.2025</a:t>
            </a:fld>
            <a:endParaRPr lang="fi-FI"/>
          </a:p>
        </p:txBody>
      </p:sp>
      <p:sp>
        <p:nvSpPr>
          <p:cNvPr id="8" name="Alatunnisteen paikkamerkki 7">
            <a:extLst>
              <a:ext uri="{FF2B5EF4-FFF2-40B4-BE49-F238E27FC236}">
                <a16:creationId xmlns:a16="http://schemas.microsoft.com/office/drawing/2014/main" id="{036E9851-32C6-4C21-AB50-587C9DCFA4A6}"/>
              </a:ext>
            </a:extLst>
          </p:cNvPr>
          <p:cNvSpPr>
            <a:spLocks noGrp="1"/>
          </p:cNvSpPr>
          <p:nvPr>
            <p:ph type="ftr" sz="quarter" idx="11"/>
          </p:nvPr>
        </p:nvSpPr>
        <p:spPr/>
        <p:txBody>
          <a:bodyPr/>
          <a:lstStyle/>
          <a:p>
            <a:r>
              <a:rPr lang="fi-FI"/>
              <a:t>Irene Vuorisalo, vanhusasiamies</a:t>
            </a:r>
          </a:p>
        </p:txBody>
      </p:sp>
      <p:sp>
        <p:nvSpPr>
          <p:cNvPr id="9" name="Dian numeron paikkamerkki 8">
            <a:extLst>
              <a:ext uri="{FF2B5EF4-FFF2-40B4-BE49-F238E27FC236}">
                <a16:creationId xmlns:a16="http://schemas.microsoft.com/office/drawing/2014/main" id="{3500187B-23B6-48DE-BD5C-D1F142A8A306}"/>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3290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9D2735-1C48-4A88-BC56-162036F61F2B}"/>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59DAC853-4E21-46FD-8040-D8D0AD113263}"/>
              </a:ext>
            </a:extLst>
          </p:cNvPr>
          <p:cNvSpPr>
            <a:spLocks noGrp="1"/>
          </p:cNvSpPr>
          <p:nvPr>
            <p:ph type="dt" sz="half" idx="10"/>
          </p:nvPr>
        </p:nvSpPr>
        <p:spPr/>
        <p:txBody>
          <a:bodyPr/>
          <a:lstStyle/>
          <a:p>
            <a:fld id="{75BF1735-7086-45B5-B69A-6DD27E7D0927}" type="datetime1">
              <a:rPr lang="fi-FI" smtClean="0"/>
              <a:t>20.1.2025</a:t>
            </a:fld>
            <a:endParaRPr lang="fi-FI"/>
          </a:p>
        </p:txBody>
      </p:sp>
      <p:sp>
        <p:nvSpPr>
          <p:cNvPr id="4" name="Alatunnisteen paikkamerkki 3">
            <a:extLst>
              <a:ext uri="{FF2B5EF4-FFF2-40B4-BE49-F238E27FC236}">
                <a16:creationId xmlns:a16="http://schemas.microsoft.com/office/drawing/2014/main" id="{4D574A16-D35B-4538-A37B-0B6A33011B49}"/>
              </a:ext>
            </a:extLst>
          </p:cNvPr>
          <p:cNvSpPr>
            <a:spLocks noGrp="1"/>
          </p:cNvSpPr>
          <p:nvPr>
            <p:ph type="ftr" sz="quarter" idx="11"/>
          </p:nvPr>
        </p:nvSpPr>
        <p:spPr/>
        <p:txBody>
          <a:bodyPr/>
          <a:lstStyle/>
          <a:p>
            <a:r>
              <a:rPr lang="fi-FI"/>
              <a:t>Irene Vuorisalo, vanhusasiamies</a:t>
            </a:r>
          </a:p>
        </p:txBody>
      </p:sp>
      <p:sp>
        <p:nvSpPr>
          <p:cNvPr id="5" name="Dian numeron paikkamerkki 4">
            <a:extLst>
              <a:ext uri="{FF2B5EF4-FFF2-40B4-BE49-F238E27FC236}">
                <a16:creationId xmlns:a16="http://schemas.microsoft.com/office/drawing/2014/main" id="{D0E45207-7646-41B0-A9FA-A14EF1F5BA30}"/>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391492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19135E9-AC5C-4A42-962C-86F21B035E38}"/>
              </a:ext>
            </a:extLst>
          </p:cNvPr>
          <p:cNvSpPr>
            <a:spLocks noGrp="1"/>
          </p:cNvSpPr>
          <p:nvPr>
            <p:ph type="dt" sz="half" idx="10"/>
          </p:nvPr>
        </p:nvSpPr>
        <p:spPr/>
        <p:txBody>
          <a:bodyPr/>
          <a:lstStyle/>
          <a:p>
            <a:fld id="{892A222A-9057-4763-9BF3-03B6DC636FD0}" type="datetime1">
              <a:rPr lang="fi-FI" smtClean="0"/>
              <a:t>20.1.2025</a:t>
            </a:fld>
            <a:endParaRPr lang="fi-FI"/>
          </a:p>
        </p:txBody>
      </p:sp>
      <p:sp>
        <p:nvSpPr>
          <p:cNvPr id="3" name="Alatunnisteen paikkamerkki 2">
            <a:extLst>
              <a:ext uri="{FF2B5EF4-FFF2-40B4-BE49-F238E27FC236}">
                <a16:creationId xmlns:a16="http://schemas.microsoft.com/office/drawing/2014/main" id="{EDC95905-3F01-4D5C-9B39-0A77EA1A101F}"/>
              </a:ext>
            </a:extLst>
          </p:cNvPr>
          <p:cNvSpPr>
            <a:spLocks noGrp="1"/>
          </p:cNvSpPr>
          <p:nvPr>
            <p:ph type="ftr" sz="quarter" idx="11"/>
          </p:nvPr>
        </p:nvSpPr>
        <p:spPr/>
        <p:txBody>
          <a:bodyPr/>
          <a:lstStyle/>
          <a:p>
            <a:r>
              <a:rPr lang="fi-FI"/>
              <a:t>Irene Vuorisalo, vanhusasiamies</a:t>
            </a:r>
          </a:p>
        </p:txBody>
      </p:sp>
      <p:sp>
        <p:nvSpPr>
          <p:cNvPr id="4" name="Dian numeron paikkamerkki 3">
            <a:extLst>
              <a:ext uri="{FF2B5EF4-FFF2-40B4-BE49-F238E27FC236}">
                <a16:creationId xmlns:a16="http://schemas.microsoft.com/office/drawing/2014/main" id="{3454E914-DDFB-433D-98C8-740643926602}"/>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254629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F0E7F6-4489-45B5-85C3-52DA843AFD4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8E953221-DCD4-4948-86B3-7B72ECB7D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9933ECA7-66BC-4764-AA8D-A1348E134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9CEB3E7-2671-446A-AD2D-76E16EEAAC60}"/>
              </a:ext>
            </a:extLst>
          </p:cNvPr>
          <p:cNvSpPr>
            <a:spLocks noGrp="1"/>
          </p:cNvSpPr>
          <p:nvPr>
            <p:ph type="dt" sz="half" idx="10"/>
          </p:nvPr>
        </p:nvSpPr>
        <p:spPr/>
        <p:txBody>
          <a:bodyPr/>
          <a:lstStyle/>
          <a:p>
            <a:fld id="{B77C9058-F7B9-4F34-9FF7-1CD0C86A4F60}" type="datetime1">
              <a:rPr lang="fi-FI" smtClean="0"/>
              <a:t>20.1.2025</a:t>
            </a:fld>
            <a:endParaRPr lang="fi-FI"/>
          </a:p>
        </p:txBody>
      </p:sp>
      <p:sp>
        <p:nvSpPr>
          <p:cNvPr id="6" name="Alatunnisteen paikkamerkki 5">
            <a:extLst>
              <a:ext uri="{FF2B5EF4-FFF2-40B4-BE49-F238E27FC236}">
                <a16:creationId xmlns:a16="http://schemas.microsoft.com/office/drawing/2014/main" id="{307748E6-83F5-4D37-A52F-AEBAD39FCD71}"/>
              </a:ext>
            </a:extLst>
          </p:cNvPr>
          <p:cNvSpPr>
            <a:spLocks noGrp="1"/>
          </p:cNvSpPr>
          <p:nvPr>
            <p:ph type="ftr" sz="quarter" idx="11"/>
          </p:nvPr>
        </p:nvSpPr>
        <p:spPr/>
        <p:txBody>
          <a:bodyPr/>
          <a:lstStyle/>
          <a:p>
            <a:r>
              <a:rPr lang="fi-FI"/>
              <a:t>Irene Vuorisalo, vanhusasiamies</a:t>
            </a:r>
          </a:p>
        </p:txBody>
      </p:sp>
      <p:sp>
        <p:nvSpPr>
          <p:cNvPr id="7" name="Dian numeron paikkamerkki 6">
            <a:extLst>
              <a:ext uri="{FF2B5EF4-FFF2-40B4-BE49-F238E27FC236}">
                <a16:creationId xmlns:a16="http://schemas.microsoft.com/office/drawing/2014/main" id="{8D40C56F-647E-4A3D-A267-EF81A0B6F0AA}"/>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53018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100318-A21C-4284-8C46-A9CA22FA1BA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7557F63F-0E5E-4C06-9495-DED7E570F2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DA1A3A7-D9C5-4D44-8C32-992F4CCB7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FD63849-5EF9-40FE-A07B-2B7B8FA796B6}"/>
              </a:ext>
            </a:extLst>
          </p:cNvPr>
          <p:cNvSpPr>
            <a:spLocks noGrp="1"/>
          </p:cNvSpPr>
          <p:nvPr>
            <p:ph type="dt" sz="half" idx="10"/>
          </p:nvPr>
        </p:nvSpPr>
        <p:spPr/>
        <p:txBody>
          <a:bodyPr/>
          <a:lstStyle/>
          <a:p>
            <a:fld id="{A31794E2-32F2-48A7-A2D0-0500A7936534}" type="datetime1">
              <a:rPr lang="fi-FI" smtClean="0"/>
              <a:t>20.1.2025</a:t>
            </a:fld>
            <a:endParaRPr lang="fi-FI"/>
          </a:p>
        </p:txBody>
      </p:sp>
      <p:sp>
        <p:nvSpPr>
          <p:cNvPr id="6" name="Alatunnisteen paikkamerkki 5">
            <a:extLst>
              <a:ext uri="{FF2B5EF4-FFF2-40B4-BE49-F238E27FC236}">
                <a16:creationId xmlns:a16="http://schemas.microsoft.com/office/drawing/2014/main" id="{7E2DFB73-60AA-4F87-AB90-0B13A00F2109}"/>
              </a:ext>
            </a:extLst>
          </p:cNvPr>
          <p:cNvSpPr>
            <a:spLocks noGrp="1"/>
          </p:cNvSpPr>
          <p:nvPr>
            <p:ph type="ftr" sz="quarter" idx="11"/>
          </p:nvPr>
        </p:nvSpPr>
        <p:spPr/>
        <p:txBody>
          <a:bodyPr/>
          <a:lstStyle/>
          <a:p>
            <a:r>
              <a:rPr lang="fi-FI"/>
              <a:t>Irene Vuorisalo, vanhusasiamies</a:t>
            </a:r>
          </a:p>
        </p:txBody>
      </p:sp>
      <p:sp>
        <p:nvSpPr>
          <p:cNvPr id="7" name="Dian numeron paikkamerkki 6">
            <a:extLst>
              <a:ext uri="{FF2B5EF4-FFF2-40B4-BE49-F238E27FC236}">
                <a16:creationId xmlns:a16="http://schemas.microsoft.com/office/drawing/2014/main" id="{7F947C2D-EB63-462D-A008-096B256FDA8F}"/>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294702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0690393-05CC-407F-BE37-EAFBE41FB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CB480F3-8224-4DF3-BE33-036C8C03A9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990D38B0-5C34-4679-92B6-0DB6AB3DF0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BC707-D35A-4E40-BA17-B58380E23C80}" type="datetime1">
              <a:rPr lang="fi-FI" smtClean="0"/>
              <a:t>20.1.2025</a:t>
            </a:fld>
            <a:endParaRPr lang="fi-FI" dirty="0"/>
          </a:p>
        </p:txBody>
      </p:sp>
      <p:sp>
        <p:nvSpPr>
          <p:cNvPr id="5" name="Alatunnisteen paikkamerkki 4">
            <a:extLst>
              <a:ext uri="{FF2B5EF4-FFF2-40B4-BE49-F238E27FC236}">
                <a16:creationId xmlns:a16="http://schemas.microsoft.com/office/drawing/2014/main" id="{5FB3721D-0C3A-480C-BB7B-87545E583D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fi-FI"/>
              <a:t>Irene Vuorisalo, vanhusasiamies</a:t>
            </a:r>
            <a:endParaRPr lang="fi-FI" dirty="0"/>
          </a:p>
        </p:txBody>
      </p:sp>
      <p:sp>
        <p:nvSpPr>
          <p:cNvPr id="6" name="Dian numeron paikkamerkki 5">
            <a:extLst>
              <a:ext uri="{FF2B5EF4-FFF2-40B4-BE49-F238E27FC236}">
                <a16:creationId xmlns:a16="http://schemas.microsoft.com/office/drawing/2014/main" id="{0C6E631D-27E8-40C1-87EE-7D105A225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CA29C4B-7459-40BB-AD17-32EF6EF99F1A}" type="slidenum">
              <a:rPr lang="fi-FI" smtClean="0"/>
              <a:pPr/>
              <a:t>‹#›</a:t>
            </a:fld>
            <a:endParaRPr lang="fi-FI" dirty="0"/>
          </a:p>
        </p:txBody>
      </p:sp>
    </p:spTree>
    <p:extLst>
      <p:ext uri="{BB962C8B-B14F-4D97-AF65-F5344CB8AC3E}">
        <p14:creationId xmlns:p14="http://schemas.microsoft.com/office/powerpoint/2010/main" val="1653984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cid:image002.png@01DB0E95.FA1BBF40"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irene.Vuorisalo@elakeliitto.fi"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ubmed.ncbi.nlm.nih.gov/22151838/" TargetMode="External"/><Relationship Id="rId2" Type="http://schemas.openxmlformats.org/officeDocument/2006/relationships/hyperlink" Target="https://www.julkari.fi/bitstream/handle/10024/137957/YP1902_Krogerym.pdf?sequence=2&amp;isAllowed=y"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julkari.fi/handle/10024/148876" TargetMode="External"/><Relationship Id="rId2" Type="http://schemas.openxmlformats.org/officeDocument/2006/relationships/hyperlink" Target="https://thl.fi/fi/-/yha-harvemmat-saavat-kotihoidonpalveluja-vaikka-palvelujen-tarve-on-jyrkassa-kasvuss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0EC903-D855-87C2-8412-F7F8D7A250AB}"/>
              </a:ext>
            </a:extLst>
          </p:cNvPr>
          <p:cNvSpPr>
            <a:spLocks noGrp="1"/>
          </p:cNvSpPr>
          <p:nvPr>
            <p:ph type="title"/>
          </p:nvPr>
        </p:nvSpPr>
        <p:spPr>
          <a:xfrm>
            <a:off x="1774479" y="276317"/>
            <a:ext cx="7008141" cy="2277627"/>
          </a:xfrm>
        </p:spPr>
        <p:txBody>
          <a:bodyPr>
            <a:normAutofit/>
          </a:bodyPr>
          <a:lstStyle/>
          <a:p>
            <a:r>
              <a:rPr lang="fi-FI" sz="3600" dirty="0">
                <a:solidFill>
                  <a:schemeClr val="bg1">
                    <a:lumMod val="75000"/>
                  </a:schemeClr>
                </a:solidFill>
              </a:rPr>
              <a:t>.</a:t>
            </a:r>
          </a:p>
        </p:txBody>
      </p:sp>
      <p:sp>
        <p:nvSpPr>
          <p:cNvPr id="3" name="Sisällön paikkamerkki 2">
            <a:extLst>
              <a:ext uri="{FF2B5EF4-FFF2-40B4-BE49-F238E27FC236}">
                <a16:creationId xmlns:a16="http://schemas.microsoft.com/office/drawing/2014/main" id="{E6907F88-8570-A1AB-16C8-0FF525CF8406}"/>
              </a:ext>
            </a:extLst>
          </p:cNvPr>
          <p:cNvSpPr>
            <a:spLocks noGrp="1"/>
          </p:cNvSpPr>
          <p:nvPr>
            <p:ph idx="1"/>
          </p:nvPr>
        </p:nvSpPr>
        <p:spPr>
          <a:xfrm>
            <a:off x="680852" y="1344963"/>
            <a:ext cx="10830296" cy="5011387"/>
          </a:xfrm>
        </p:spPr>
        <p:txBody>
          <a:bodyPr anchor="t">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4400" b="1" dirty="0">
              <a:solidFill>
                <a:schemeClr val="accent6">
                  <a:lumMod val="50000"/>
                </a:schemeClr>
              </a:solidFill>
              <a:latin typeface="Aptos Display"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400" b="1" i="0" u="none" strike="noStrike" kern="1200" cap="none" spc="0" normalizeH="0" baseline="0" noProof="0" dirty="0">
                <a:ln>
                  <a:noFill/>
                </a:ln>
                <a:solidFill>
                  <a:schemeClr val="accent6">
                    <a:lumMod val="50000"/>
                  </a:schemeClr>
                </a:solidFill>
                <a:effectLst/>
                <a:uLnTx/>
                <a:uFillTx/>
                <a:latin typeface="Aptos Display" panose="020B0004020202020204" pitchFamily="34" charset="0"/>
                <a:ea typeface="+mn-ea"/>
                <a:cs typeface="+mn-cs"/>
              </a:rPr>
              <a:t>Eläkeliiton alue- ja kuntavaalivaikuttaminen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400" b="1" i="0" u="none" strike="noStrike" kern="1200" cap="none" spc="0" normalizeH="0" baseline="0" noProof="0" dirty="0">
                <a:ln>
                  <a:noFill/>
                </a:ln>
                <a:solidFill>
                  <a:schemeClr val="accent6">
                    <a:lumMod val="50000"/>
                  </a:schemeClr>
                </a:solidFill>
                <a:effectLst/>
                <a:uLnTx/>
                <a:uFillTx/>
                <a:latin typeface="Aptos Display" panose="020B0004020202020204" pitchFamily="34" charset="0"/>
                <a:ea typeface="+mn-ea"/>
                <a:cs typeface="+mn-cs"/>
              </a:rPr>
              <a:t>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400" b="1" i="0" u="none" strike="noStrike" kern="1200" cap="none" spc="0" normalizeH="0" baseline="0" noProof="0" dirty="0">
                <a:ln>
                  <a:noFill/>
                </a:ln>
                <a:solidFill>
                  <a:schemeClr val="accent6">
                    <a:lumMod val="50000"/>
                  </a:schemeClr>
                </a:solidFill>
                <a:effectLst/>
                <a:uLnTx/>
                <a:uFillTx/>
                <a:latin typeface="Aptos Display" panose="020B0004020202020204" pitchFamily="34" charset="0"/>
                <a:ea typeface="+mn-ea"/>
                <a:cs typeface="+mn-cs"/>
              </a:rPr>
              <a:t>-teemat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4400" b="1" dirty="0">
              <a:solidFill>
                <a:schemeClr val="accent6">
                  <a:lumMod val="50000"/>
                </a:schemeClr>
              </a:solidFill>
              <a:latin typeface="Aptos Display"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olidFill>
                  <a:schemeClr val="accent6">
                    <a:lumMod val="50000"/>
                  </a:schemeClr>
                </a:solidFill>
                <a:latin typeface="Aptos Display" panose="020B0004020202020204" pitchFamily="34" charset="0"/>
                <a:cs typeface="+mn-cs"/>
              </a:rPr>
              <a:t>8.11.2024</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olidFill>
                  <a:schemeClr val="accent6">
                    <a:lumMod val="50000"/>
                  </a:schemeClr>
                </a:solidFill>
                <a:latin typeface="Aptos Display" panose="020B0004020202020204" pitchFamily="34" charset="0"/>
                <a:cs typeface="+mn-cs"/>
              </a:rPr>
              <a:t>Irene Vuorisalo</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olidFill>
                  <a:schemeClr val="accent6">
                    <a:lumMod val="50000"/>
                  </a:schemeClr>
                </a:solidFill>
                <a:latin typeface="Aptos Display" panose="020B0004020202020204" pitchFamily="34" charset="0"/>
                <a:cs typeface="+mn-cs"/>
              </a:rPr>
              <a:t>Vanhusasiamies</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olidFill>
                  <a:schemeClr val="accent6">
                    <a:lumMod val="50000"/>
                  </a:schemeClr>
                </a:solidFill>
                <a:latin typeface="Aptos Display" panose="020B0004020202020204" pitchFamily="34" charset="0"/>
                <a:cs typeface="+mn-cs"/>
              </a:rPr>
              <a:t>Eläkeliitto ry</a:t>
            </a:r>
          </a:p>
          <a:p>
            <a:pPr marL="0" indent="0">
              <a:buNone/>
            </a:pPr>
            <a:endParaRPr lang="fi-FI" sz="2000" dirty="0">
              <a:solidFill>
                <a:schemeClr val="tx2"/>
              </a:solidFill>
            </a:endParaRPr>
          </a:p>
        </p:txBody>
      </p:sp>
      <p:sp>
        <p:nvSpPr>
          <p:cNvPr id="4" name="Päivämäärän paikkamerkki 3">
            <a:extLst>
              <a:ext uri="{FF2B5EF4-FFF2-40B4-BE49-F238E27FC236}">
                <a16:creationId xmlns:a16="http://schemas.microsoft.com/office/drawing/2014/main" id="{2677D42C-B9EA-BA6E-800D-5FD48FD3A1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6D2F-BCB1-4357-A4AF-C8C7A9FE2C1A}" type="datetime1">
              <a:rPr kumimoji="0" lang="fi-F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Alatunnisteen paikkamerkki 4">
            <a:extLst>
              <a:ext uri="{FF2B5EF4-FFF2-40B4-BE49-F238E27FC236}">
                <a16:creationId xmlns:a16="http://schemas.microsoft.com/office/drawing/2014/main" id="{2E87F34A-2AAB-1773-B111-D6FF1F1E7C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rPr>
              <a:t>Irene Vuorisalo Eläkeliitto ry</a:t>
            </a:r>
          </a:p>
        </p:txBody>
      </p:sp>
      <p:sp>
        <p:nvSpPr>
          <p:cNvPr id="6" name="Dian numeron paikkamerkki 5">
            <a:extLst>
              <a:ext uri="{FF2B5EF4-FFF2-40B4-BE49-F238E27FC236}">
                <a16:creationId xmlns:a16="http://schemas.microsoft.com/office/drawing/2014/main" id="{BA344172-7334-3E15-93C3-DD876B1504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D1492C-5BF6-4341-BDB1-3A3DBECC64DD}" type="slidenum">
              <a:rPr kumimoji="0" lang="fi-F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pic>
        <p:nvPicPr>
          <p:cNvPr id="8" name="Kuva 7">
            <a:extLst>
              <a:ext uri="{FF2B5EF4-FFF2-40B4-BE49-F238E27FC236}">
                <a16:creationId xmlns:a16="http://schemas.microsoft.com/office/drawing/2014/main" id="{2FBA992D-A393-9F99-AB6C-EFFD59BFA57F}"/>
              </a:ext>
            </a:extLst>
          </p:cNvPr>
          <p:cNvPicPr>
            <a:picLocks noChangeAspect="1"/>
          </p:cNvPicPr>
          <p:nvPr/>
        </p:nvPicPr>
        <p:blipFill>
          <a:blip r:embed="rId2"/>
          <a:stretch>
            <a:fillRect/>
          </a:stretch>
        </p:blipFill>
        <p:spPr>
          <a:xfrm>
            <a:off x="7867617" y="2399565"/>
            <a:ext cx="3249450" cy="3310415"/>
          </a:xfrm>
          <a:prstGeom prst="rect">
            <a:avLst/>
          </a:prstGeom>
        </p:spPr>
      </p:pic>
    </p:spTree>
    <p:extLst>
      <p:ext uri="{BB962C8B-B14F-4D97-AF65-F5344CB8AC3E}">
        <p14:creationId xmlns:p14="http://schemas.microsoft.com/office/powerpoint/2010/main" val="1940369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AB17BA-3F1F-0239-4AB5-20D4B6864298}"/>
              </a:ext>
            </a:extLst>
          </p:cNvPr>
          <p:cNvSpPr>
            <a:spLocks noGrp="1"/>
          </p:cNvSpPr>
          <p:nvPr>
            <p:ph type="ctrTitle"/>
          </p:nvPr>
        </p:nvSpPr>
        <p:spPr>
          <a:xfrm>
            <a:off x="356259" y="1436914"/>
            <a:ext cx="11269684" cy="1876301"/>
          </a:xfrm>
        </p:spPr>
        <p:txBody>
          <a:bodyPr>
            <a:noAutofit/>
          </a:bodyPr>
          <a:lstStyle/>
          <a:p>
            <a:pPr>
              <a:lnSpc>
                <a:spcPct val="107000"/>
              </a:lnSpc>
              <a:spcAft>
                <a:spcPts val="800"/>
              </a:spcAft>
            </a:pPr>
            <a:r>
              <a:rPr lang="fi-FI" sz="4800" kern="100" dirty="0">
                <a:solidFill>
                  <a:schemeClr val="accent1">
                    <a:lumMod val="50000"/>
                  </a:schemeClr>
                </a:solidFill>
                <a:effectLst/>
                <a:latin typeface="Aptos Display" panose="020B0004020202020204" pitchFamily="34" charset="0"/>
                <a:ea typeface="Calibri" panose="020F0502020204030204" pitchFamily="34" charset="0"/>
                <a:cs typeface="Calibri" panose="020F0502020204030204" pitchFamily="34" charset="0"/>
              </a:rPr>
              <a:t>Välittävä Suomi – Iäkkäiden hoiva keskiöön</a:t>
            </a:r>
            <a:br>
              <a:rPr lang="fi-FI" sz="4800" kern="100" dirty="0">
                <a:solidFill>
                  <a:schemeClr val="accent1">
                    <a:lumMod val="50000"/>
                  </a:schemeClr>
                </a:solidFill>
                <a:effectLst/>
                <a:latin typeface="Aptos Display" panose="020B0004020202020204" pitchFamily="34" charset="0"/>
                <a:ea typeface="Calibri" panose="020F0502020204030204" pitchFamily="34" charset="0"/>
                <a:cs typeface="Calibri" panose="020F0502020204030204" pitchFamily="34" charset="0"/>
              </a:rPr>
            </a:br>
            <a:r>
              <a:rPr lang="fi-FI" sz="4800" kern="100" dirty="0">
                <a:solidFill>
                  <a:schemeClr val="accent1">
                    <a:lumMod val="50000"/>
                  </a:schemeClr>
                </a:solidFill>
                <a:effectLst/>
                <a:latin typeface="Aptos Display" panose="020B0004020202020204" pitchFamily="34" charset="0"/>
                <a:ea typeface="Calibri" panose="020F0502020204030204" pitchFamily="34" charset="0"/>
                <a:cs typeface="Calibri" panose="020F0502020204030204" pitchFamily="34" charset="0"/>
              </a:rPr>
              <a:t>Eläkeliiton aluevaaliteemat 2025</a:t>
            </a:r>
            <a:br>
              <a:rPr lang="fi-FI" sz="4800" kern="100" dirty="0">
                <a:solidFill>
                  <a:schemeClr val="accent2">
                    <a:lumMod val="50000"/>
                  </a:schemeClr>
                </a:solidFill>
                <a:effectLst/>
                <a:latin typeface="Aptos Display" panose="020B0004020202020204" pitchFamily="34" charset="0"/>
                <a:ea typeface="Calibri" panose="020F0502020204030204" pitchFamily="34" charset="0"/>
                <a:cs typeface="Calibri" panose="020F0502020204030204" pitchFamily="34" charset="0"/>
              </a:rPr>
            </a:br>
            <a:endParaRPr lang="fi-FI" sz="4800" dirty="0">
              <a:solidFill>
                <a:schemeClr val="accent2">
                  <a:lumMod val="50000"/>
                </a:schemeClr>
              </a:solidFill>
              <a:latin typeface="Aptos Display" panose="020B0004020202020204" pitchFamily="34" charset="0"/>
            </a:endParaRPr>
          </a:p>
        </p:txBody>
      </p:sp>
      <p:sp>
        <p:nvSpPr>
          <p:cNvPr id="3" name="Alaotsikko 2">
            <a:extLst>
              <a:ext uri="{FF2B5EF4-FFF2-40B4-BE49-F238E27FC236}">
                <a16:creationId xmlns:a16="http://schemas.microsoft.com/office/drawing/2014/main" id="{04BEE0A6-48AA-70CC-2E3E-6ED8A8FFEA4E}"/>
              </a:ext>
            </a:extLst>
          </p:cNvPr>
          <p:cNvSpPr>
            <a:spLocks noGrp="1"/>
          </p:cNvSpPr>
          <p:nvPr>
            <p:ph type="subTitle" idx="1"/>
          </p:nvPr>
        </p:nvSpPr>
        <p:spPr>
          <a:xfrm>
            <a:off x="1199407" y="3016332"/>
            <a:ext cx="9850511" cy="2569220"/>
          </a:xfrm>
        </p:spPr>
        <p:txBody>
          <a:bodyPr>
            <a:normAutofit fontScale="77500" lnSpcReduction="20000"/>
          </a:bodyPr>
          <a:lstStyle/>
          <a:p>
            <a:pPr marL="0" indent="0">
              <a:buNone/>
            </a:pPr>
            <a:r>
              <a:rPr lang="fi-FI" sz="3600" b="1" kern="100" dirty="0">
                <a:solidFill>
                  <a:srgbClr val="0070C0"/>
                </a:solidFill>
                <a:effectLst/>
                <a:latin typeface="Aptos Display" panose="020B0004020202020204" pitchFamily="34" charset="0"/>
                <a:ea typeface="Calibri" panose="020F0502020204030204" pitchFamily="34" charset="0"/>
                <a:cs typeface="Calibri" panose="020F0502020204030204" pitchFamily="34" charset="0"/>
              </a:rPr>
              <a:t>|1 Lisätään y</a:t>
            </a:r>
            <a:r>
              <a:rPr lang="fi-FI" sz="3600" b="1" kern="100" dirty="0">
                <a:solidFill>
                  <a:srgbClr val="0070C0"/>
                </a:solidFill>
                <a:effectLst/>
                <a:latin typeface="Aptos Display" panose="020B0004020202020204" pitchFamily="34" charset="0"/>
                <a:ea typeface="Calibri" panose="020F0502020204030204" pitchFamily="34" charset="0"/>
                <a:cs typeface="Arial" panose="020B0604020202020204" pitchFamily="34" charset="0"/>
              </a:rPr>
              <a:t>mpärivuorokautisen palveluasumisen yksikköjä</a:t>
            </a:r>
          </a:p>
          <a:p>
            <a:pPr marL="0" indent="0">
              <a:buNone/>
            </a:pPr>
            <a:endParaRPr lang="fi-FI" sz="3600" b="1" kern="100" dirty="0">
              <a:solidFill>
                <a:srgbClr val="0070C0"/>
              </a:solidFill>
              <a:effectLst/>
              <a:latin typeface="Aptos Display" panose="020B0004020202020204" pitchFamily="34" charset="0"/>
              <a:ea typeface="Calibri" panose="020F0502020204030204" pitchFamily="34" charset="0"/>
              <a:cs typeface="Arial" panose="020B0604020202020204" pitchFamily="34" charset="0"/>
            </a:endParaRPr>
          </a:p>
          <a:p>
            <a:pPr marL="0" indent="0">
              <a:buNone/>
            </a:pPr>
            <a:r>
              <a:rPr lang="fi-FI" sz="3600" b="1" kern="100" dirty="0">
                <a:solidFill>
                  <a:srgbClr val="0070C0"/>
                </a:solidFill>
                <a:effectLst/>
                <a:latin typeface="Aptos Display" panose="020B0004020202020204" pitchFamily="34" charset="0"/>
                <a:ea typeface="Calibri" panose="020F0502020204030204" pitchFamily="34" charset="0"/>
                <a:cs typeface="Calibri" panose="020F0502020204030204" pitchFamily="34" charset="0"/>
              </a:rPr>
              <a:t>|2 Lisätään kotihoidon resursseja</a:t>
            </a:r>
          </a:p>
          <a:p>
            <a:pPr marL="0" indent="0">
              <a:buNone/>
            </a:pPr>
            <a:endParaRPr lang="fi-FI" sz="4000" b="1" kern="100" dirty="0">
              <a:solidFill>
                <a:srgbClr val="0070C0"/>
              </a:solidFill>
              <a:latin typeface="Aptos Display" panose="020B0004020202020204" pitchFamily="34" charset="0"/>
              <a:ea typeface="Calibri" panose="020F0502020204030204" pitchFamily="34" charset="0"/>
            </a:endParaRPr>
          </a:p>
          <a:p>
            <a:pPr marL="0" indent="0">
              <a:buNone/>
            </a:pPr>
            <a:r>
              <a:rPr lang="fi-FI" sz="3600" b="1" kern="100" dirty="0">
                <a:solidFill>
                  <a:srgbClr val="0070C0"/>
                </a:solidFill>
                <a:effectLst/>
                <a:latin typeface="Aptos Display" panose="020B0004020202020204" pitchFamily="34" charset="0"/>
                <a:ea typeface="Calibri" panose="020F0502020204030204" pitchFamily="34" charset="0"/>
                <a:cs typeface="Calibri" panose="020F0502020204030204" pitchFamily="34" charset="0"/>
              </a:rPr>
              <a:t>|3 Huolehditaan vaikuttavasta hoitoketjusta</a:t>
            </a:r>
            <a:endParaRPr lang="fi-FI" sz="4000" dirty="0">
              <a:solidFill>
                <a:srgbClr val="0070C0"/>
              </a:solidFill>
            </a:endParaRPr>
          </a:p>
          <a:p>
            <a:endParaRPr lang="fi-FI" sz="3600" dirty="0">
              <a:solidFill>
                <a:schemeClr val="accent2">
                  <a:lumMod val="50000"/>
                </a:schemeClr>
              </a:solidFill>
            </a:endParaRPr>
          </a:p>
        </p:txBody>
      </p:sp>
    </p:spTree>
    <p:extLst>
      <p:ext uri="{BB962C8B-B14F-4D97-AF65-F5344CB8AC3E}">
        <p14:creationId xmlns:p14="http://schemas.microsoft.com/office/powerpoint/2010/main" val="2685754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53F51B-4AFB-ED57-AF6B-C111F7216FC5}"/>
              </a:ext>
            </a:extLst>
          </p:cNvPr>
          <p:cNvSpPr>
            <a:spLocks noGrp="1"/>
          </p:cNvSpPr>
          <p:nvPr>
            <p:ph type="title"/>
          </p:nvPr>
        </p:nvSpPr>
        <p:spPr>
          <a:xfrm>
            <a:off x="249382" y="320634"/>
            <a:ext cx="11104418" cy="1370054"/>
          </a:xfrm>
        </p:spPr>
        <p:txBody>
          <a:bodyPr>
            <a:normAutofit fontScale="90000"/>
          </a:bodyPr>
          <a:lstStyle/>
          <a:p>
            <a:r>
              <a:rPr lang="fi-FI" kern="100" dirty="0">
                <a:solidFill>
                  <a:srgbClr val="0070C0"/>
                </a:solidFill>
                <a:effectLst/>
                <a:latin typeface="Aptos Display" panose="020B0004020202020204" pitchFamily="34" charset="0"/>
                <a:ea typeface="Calibri" panose="020F0502020204030204" pitchFamily="34" charset="0"/>
                <a:cs typeface="Calibri" panose="020F0502020204030204" pitchFamily="34" charset="0"/>
              </a:rPr>
              <a:t>|1 Lisätään y</a:t>
            </a:r>
            <a:r>
              <a:rPr lang="fi-FI" kern="100" dirty="0">
                <a:solidFill>
                  <a:srgbClr val="0070C0"/>
                </a:solidFill>
                <a:effectLst/>
                <a:latin typeface="Aptos Display" panose="020B0004020202020204" pitchFamily="34" charset="0"/>
                <a:ea typeface="Calibri" panose="020F0502020204030204" pitchFamily="34" charset="0"/>
                <a:cs typeface="Arial" panose="020B0604020202020204" pitchFamily="34" charset="0"/>
              </a:rPr>
              <a:t>mpärivuorokautisen </a:t>
            </a:r>
            <a:br>
              <a:rPr lang="fi-FI" kern="100" dirty="0">
                <a:solidFill>
                  <a:srgbClr val="0070C0"/>
                </a:solidFill>
                <a:effectLst/>
                <a:latin typeface="Aptos Display" panose="020B0004020202020204" pitchFamily="34" charset="0"/>
                <a:ea typeface="Calibri" panose="020F0502020204030204" pitchFamily="34" charset="0"/>
                <a:cs typeface="Arial" panose="020B0604020202020204" pitchFamily="34" charset="0"/>
              </a:rPr>
            </a:br>
            <a:r>
              <a:rPr lang="fi-FI" kern="100" dirty="0">
                <a:solidFill>
                  <a:srgbClr val="0070C0"/>
                </a:solidFill>
                <a:effectLst/>
                <a:latin typeface="Aptos Display" panose="020B0004020202020204" pitchFamily="34" charset="0"/>
                <a:ea typeface="Calibri" panose="020F0502020204030204" pitchFamily="34" charset="0"/>
                <a:cs typeface="Arial" panose="020B0604020202020204" pitchFamily="34" charset="0"/>
              </a:rPr>
              <a:t>palveluasumisen yksikköjä</a:t>
            </a:r>
            <a:br>
              <a:rPr lang="fi-FI" kern="100" dirty="0">
                <a:solidFill>
                  <a:srgbClr val="0070C0"/>
                </a:solidFill>
                <a:effectLst/>
                <a:latin typeface="Aptos Display" panose="020B0004020202020204" pitchFamily="34" charset="0"/>
                <a:ea typeface="Calibri" panose="020F0502020204030204" pitchFamily="34" charset="0"/>
                <a:cs typeface="Arial" panose="020B0604020202020204" pitchFamily="34" charset="0"/>
              </a:rPr>
            </a:br>
            <a:r>
              <a:rPr lang="fi-FI" kern="100" dirty="0">
                <a:solidFill>
                  <a:srgbClr val="0070C0"/>
                </a:solidFill>
                <a:effectLst/>
                <a:latin typeface="Aptos Display" panose="020B0004020202020204" pitchFamily="34" charset="0"/>
                <a:ea typeface="Calibri" panose="020F0502020204030204" pitchFamily="34" charset="0"/>
                <a:cs typeface="Calibri" panose="020F0502020204030204" pitchFamily="34" charset="0"/>
              </a:rPr>
              <a:t>|2 Lisätään kotihoidon resursseja</a:t>
            </a:r>
            <a:endParaRPr lang="fi-FI" dirty="0">
              <a:solidFill>
                <a:srgbClr val="0070C0"/>
              </a:solidFill>
            </a:endParaRPr>
          </a:p>
        </p:txBody>
      </p:sp>
      <p:sp>
        <p:nvSpPr>
          <p:cNvPr id="3" name="Sisällön paikkamerkki 2">
            <a:extLst>
              <a:ext uri="{FF2B5EF4-FFF2-40B4-BE49-F238E27FC236}">
                <a16:creationId xmlns:a16="http://schemas.microsoft.com/office/drawing/2014/main" id="{582062EC-ECB9-2F9D-9DCE-4CBDD3808A1F}"/>
              </a:ext>
            </a:extLst>
          </p:cNvPr>
          <p:cNvSpPr>
            <a:spLocks noGrp="1"/>
          </p:cNvSpPr>
          <p:nvPr>
            <p:ph sz="half" idx="1"/>
          </p:nvPr>
        </p:nvSpPr>
        <p:spPr>
          <a:xfrm>
            <a:off x="142503" y="2090057"/>
            <a:ext cx="5450775" cy="4266293"/>
          </a:xfrm>
        </p:spPr>
        <p:txBody>
          <a:bodyPr>
            <a:normAutofit fontScale="77500" lnSpcReduction="20000"/>
          </a:bodyPr>
          <a:lstStyle/>
          <a:p>
            <a:r>
              <a:rPr lang="fi-FI" dirty="0">
                <a:latin typeface="Aptos Display" panose="020B0004020202020204" pitchFamily="34" charset="0"/>
                <a:ea typeface="Calibri" panose="020F0502020204030204" pitchFamily="34" charset="0"/>
                <a:cs typeface="Calibri" panose="020F0502020204030204" pitchFamily="34" charset="0"/>
              </a:rPr>
              <a:t>Lisätään rahoitusta ympärivuorokautiseen hoivaan. </a:t>
            </a:r>
            <a:r>
              <a:rPr lang="fi-FI" dirty="0">
                <a:effectLst/>
                <a:latin typeface="Aptos Display" panose="020B0004020202020204" pitchFamily="34" charset="0"/>
                <a:ea typeface="Calibri" panose="020F0502020204030204" pitchFamily="34" charset="0"/>
                <a:cs typeface="Calibri" panose="020F0502020204030204" pitchFamily="34" charset="0"/>
              </a:rPr>
              <a:t>Kun kotona hoidetaan yhä vanhempia ja huonokuntoisempia, monenlaista apua ja tukea tarvitsevia iäkkäitä, </a:t>
            </a:r>
            <a:r>
              <a:rPr lang="fi-FI" dirty="0">
                <a:solidFill>
                  <a:srgbClr val="C00000"/>
                </a:solidFill>
                <a:effectLst/>
                <a:latin typeface="Aptos Display" panose="020B0004020202020204" pitchFamily="34" charset="0"/>
                <a:ea typeface="Calibri" panose="020F0502020204030204" pitchFamily="34" charset="0"/>
                <a:cs typeface="Calibri" panose="020F0502020204030204" pitchFamily="34" charset="0"/>
              </a:rPr>
              <a:t>kotihoidon kustannukset ja alan työvoimapula kasvavat</a:t>
            </a:r>
          </a:p>
          <a:p>
            <a:pPr marL="0" indent="0">
              <a:buNone/>
            </a:pPr>
            <a:endParaRPr lang="fi-FI" dirty="0">
              <a:solidFill>
                <a:srgbClr val="C00000"/>
              </a:solidFill>
            </a:endParaRPr>
          </a:p>
          <a:p>
            <a:r>
              <a:rPr lang="fi-FI" dirty="0">
                <a:solidFill>
                  <a:srgbClr val="C00000"/>
                </a:solidFill>
                <a:effectLst/>
                <a:latin typeface="Aptos Display" panose="020B0004020202020204" pitchFamily="34" charset="0"/>
                <a:ea typeface="Calibri" panose="020F0502020204030204" pitchFamily="34" charset="0"/>
                <a:cs typeface="Calibri" panose="020F0502020204030204" pitchFamily="34" charset="0"/>
              </a:rPr>
              <a:t>Ympärivuorokautinen hoiva ei ole kallista. </a:t>
            </a:r>
            <a:r>
              <a:rPr lang="fi-FI" dirty="0">
                <a:effectLst/>
                <a:latin typeface="Aptos Display" panose="020B0004020202020204" pitchFamily="34" charset="0"/>
                <a:ea typeface="Calibri" panose="020F0502020204030204" pitchFamily="34" charset="0"/>
                <a:cs typeface="Calibri" panose="020F0502020204030204" pitchFamily="34" charset="0"/>
              </a:rPr>
              <a:t>Vanhusten pitkäaikaishoidon osuus julkisen talouden kokonaismenoista suhteessa bruttokansantuotteeseen oli vuonna 2019 vain 2,8 % ja vuonna 2025 sen on arvioitu olevan 3,1 %</a:t>
            </a:r>
          </a:p>
          <a:p>
            <a:pPr marL="0" indent="0">
              <a:buNone/>
            </a:pPr>
            <a:r>
              <a:rPr lang="fi-FI" sz="2000" i="1" dirty="0">
                <a:effectLst/>
                <a:latin typeface="Aptos Display" panose="020B0004020202020204" pitchFamily="34" charset="0"/>
                <a:ea typeface="Calibri" panose="020F0502020204030204" pitchFamily="34" charset="0"/>
                <a:cs typeface="Calibri" panose="020F0502020204030204" pitchFamily="34" charset="0"/>
              </a:rPr>
              <a:t>	</a:t>
            </a:r>
          </a:p>
          <a:p>
            <a:pPr marL="0" indent="0">
              <a:buNone/>
            </a:pPr>
            <a:r>
              <a:rPr lang="fi-FI" sz="2000" i="1" dirty="0">
                <a:effectLst/>
                <a:latin typeface="Aptos Display" panose="020B0004020202020204" pitchFamily="34" charset="0"/>
                <a:ea typeface="Calibri" panose="020F0502020204030204" pitchFamily="34" charset="0"/>
                <a:cs typeface="Calibri" panose="020F0502020204030204" pitchFamily="34" charset="0"/>
              </a:rPr>
              <a:t>	VM 2021, Korhonen, Kröger, </a:t>
            </a:r>
            <a:r>
              <a:rPr lang="fi-FI" sz="2000" i="1" dirty="0" err="1">
                <a:effectLst/>
                <a:latin typeface="Aptos Display" panose="020B0004020202020204" pitchFamily="34" charset="0"/>
                <a:ea typeface="Calibri" panose="020F0502020204030204" pitchFamily="34" charset="0"/>
                <a:cs typeface="Calibri" panose="020F0502020204030204" pitchFamily="34" charset="0"/>
              </a:rPr>
              <a:t>Linnosmaa</a:t>
            </a:r>
            <a:r>
              <a:rPr lang="fi-FI" sz="2000" i="1" dirty="0">
                <a:effectLst/>
                <a:latin typeface="Aptos Display" panose="020B0004020202020204" pitchFamily="34" charset="0"/>
                <a:ea typeface="Calibri" panose="020F0502020204030204" pitchFamily="34" charset="0"/>
                <a:cs typeface="Calibri" panose="020F0502020204030204" pitchFamily="34" charset="0"/>
              </a:rPr>
              <a:t>, 	</a:t>
            </a:r>
            <a:r>
              <a:rPr lang="fi-FI" sz="2000" i="1" dirty="0" err="1">
                <a:effectLst/>
                <a:latin typeface="Aptos Display" panose="020B0004020202020204" pitchFamily="34" charset="0"/>
                <a:ea typeface="Calibri" panose="020F0502020204030204" pitchFamily="34" charset="0"/>
                <a:cs typeface="Calibri" panose="020F0502020204030204" pitchFamily="34" charset="0"/>
              </a:rPr>
              <a:t>Danielsbacka</a:t>
            </a:r>
            <a:r>
              <a:rPr lang="fi-FI" sz="2000" i="1" dirty="0">
                <a:effectLst/>
                <a:latin typeface="Aptos Display" panose="020B0004020202020204" pitchFamily="34" charset="0"/>
                <a:ea typeface="Calibri" panose="020F0502020204030204" pitchFamily="34" charset="0"/>
                <a:cs typeface="Calibri" panose="020F0502020204030204" pitchFamily="34" charset="0"/>
              </a:rPr>
              <a:t>, </a:t>
            </a:r>
            <a:r>
              <a:rPr lang="fi-FI" sz="2000" i="1" dirty="0" err="1">
                <a:effectLst/>
                <a:latin typeface="Aptos Display" panose="020B0004020202020204" pitchFamily="34" charset="0"/>
                <a:ea typeface="Calibri" panose="020F0502020204030204" pitchFamily="34" charset="0"/>
                <a:cs typeface="Calibri" panose="020F0502020204030204" pitchFamily="34" charset="0"/>
              </a:rPr>
              <a:t>Sustageable</a:t>
            </a:r>
            <a:r>
              <a:rPr lang="fi-FI" sz="2000" i="1" dirty="0">
                <a:effectLst/>
                <a:latin typeface="Aptos Display" panose="020B0004020202020204" pitchFamily="34" charset="0"/>
                <a:ea typeface="Calibri" panose="020F0502020204030204" pitchFamily="34" charset="0"/>
                <a:cs typeface="Calibri" panose="020F0502020204030204" pitchFamily="34" charset="0"/>
              </a:rPr>
              <a:t> 8.5.2024</a:t>
            </a:r>
            <a:endParaRPr lang="fi-FI" sz="2000" dirty="0"/>
          </a:p>
          <a:p>
            <a:endParaRPr lang="fi-FI" dirty="0"/>
          </a:p>
        </p:txBody>
      </p:sp>
      <p:sp>
        <p:nvSpPr>
          <p:cNvPr id="5" name="Päivämäärän paikkamerkki 4">
            <a:extLst>
              <a:ext uri="{FF2B5EF4-FFF2-40B4-BE49-F238E27FC236}">
                <a16:creationId xmlns:a16="http://schemas.microsoft.com/office/drawing/2014/main" id="{3C25E9D2-C6DB-3053-E0D9-2AE4BB6D4B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117659-AA1F-419A-BED7-567EE60D988B}"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atunnisteen paikkamerkki 5">
            <a:extLst>
              <a:ext uri="{FF2B5EF4-FFF2-40B4-BE49-F238E27FC236}">
                <a16:creationId xmlns:a16="http://schemas.microsoft.com/office/drawing/2014/main" id="{75B1EC4D-68FF-A3E0-01C6-E9076189EF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7" name="Dian numeron paikkamerkki 6">
            <a:extLst>
              <a:ext uri="{FF2B5EF4-FFF2-40B4-BE49-F238E27FC236}">
                <a16:creationId xmlns:a16="http://schemas.microsoft.com/office/drawing/2014/main" id="{6BC12839-431A-67B6-5AFE-9155155FC0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8" name="Sisällön paikkamerkki 7">
            <a:extLst>
              <a:ext uri="{FF2B5EF4-FFF2-40B4-BE49-F238E27FC236}">
                <a16:creationId xmlns:a16="http://schemas.microsoft.com/office/drawing/2014/main" id="{568C22C8-EF8C-0CF6-E6B7-70CB9F272249}"/>
              </a:ext>
            </a:extLst>
          </p:cNvPr>
          <p:cNvPicPr>
            <a:picLocks noGrp="1" noChangeAspect="1"/>
          </p:cNvPicPr>
          <p:nvPr>
            <p:ph sz="half" idx="2"/>
          </p:nvPr>
        </p:nvPicPr>
        <p:blipFill>
          <a:blip r:embed="rId2" r:link="rId3">
            <a:extLst>
              <a:ext uri="{28A0092B-C50C-407E-A947-70E740481C1C}">
                <a14:useLocalDpi xmlns:a14="http://schemas.microsoft.com/office/drawing/2010/main" val="0"/>
              </a:ext>
            </a:extLst>
          </a:blip>
          <a:srcRect/>
          <a:stretch>
            <a:fillRect/>
          </a:stretch>
        </p:blipFill>
        <p:spPr bwMode="auto">
          <a:xfrm>
            <a:off x="5877297" y="1851294"/>
            <a:ext cx="7138060" cy="3939554"/>
          </a:xfrm>
          <a:prstGeom prst="rect">
            <a:avLst/>
          </a:prstGeom>
          <a:noFill/>
          <a:ln>
            <a:noFill/>
          </a:ln>
        </p:spPr>
      </p:pic>
    </p:spTree>
    <p:extLst>
      <p:ext uri="{BB962C8B-B14F-4D97-AF65-F5344CB8AC3E}">
        <p14:creationId xmlns:p14="http://schemas.microsoft.com/office/powerpoint/2010/main" val="235783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90B90-A5F9-6234-17F4-6926D56D62B8}"/>
              </a:ext>
            </a:extLst>
          </p:cNvPr>
          <p:cNvSpPr>
            <a:spLocks noGrp="1"/>
          </p:cNvSpPr>
          <p:nvPr>
            <p:ph type="title"/>
          </p:nvPr>
        </p:nvSpPr>
        <p:spPr>
          <a:xfrm>
            <a:off x="281046" y="-320634"/>
            <a:ext cx="11072753" cy="1674421"/>
          </a:xfrm>
        </p:spPr>
        <p:txBody>
          <a:bodyPr>
            <a:normAutofit/>
          </a:bodyPr>
          <a:lstStyle/>
          <a:p>
            <a:r>
              <a:rPr lang="fi-FI" sz="4000" kern="100" dirty="0">
                <a:solidFill>
                  <a:srgbClr val="0070C0"/>
                </a:solidFill>
                <a:effectLst/>
                <a:latin typeface="Aptos Display" panose="020B0004020202020204" pitchFamily="34" charset="0"/>
                <a:ea typeface="Calibri" panose="020F0502020204030204" pitchFamily="34" charset="0"/>
                <a:cs typeface="Calibri" panose="020F0502020204030204" pitchFamily="34" charset="0"/>
              </a:rPr>
              <a:t>|3 Huolehditaan vaikuttavasta hoitoketjusta</a:t>
            </a:r>
            <a:endParaRPr lang="fi-FI" sz="4000" dirty="0">
              <a:solidFill>
                <a:srgbClr val="0070C0"/>
              </a:solidFill>
            </a:endParaRPr>
          </a:p>
        </p:txBody>
      </p:sp>
      <p:sp>
        <p:nvSpPr>
          <p:cNvPr id="3" name="Sisällön paikkamerkki 2">
            <a:extLst>
              <a:ext uri="{FF2B5EF4-FFF2-40B4-BE49-F238E27FC236}">
                <a16:creationId xmlns:a16="http://schemas.microsoft.com/office/drawing/2014/main" id="{FCE62EB5-B4E6-E26F-09B8-1E97BC770D2E}"/>
              </a:ext>
            </a:extLst>
          </p:cNvPr>
          <p:cNvSpPr>
            <a:spLocks noGrp="1"/>
          </p:cNvSpPr>
          <p:nvPr>
            <p:ph idx="1"/>
          </p:nvPr>
        </p:nvSpPr>
        <p:spPr>
          <a:xfrm>
            <a:off x="106878" y="831273"/>
            <a:ext cx="11922826" cy="6026727"/>
          </a:xfrm>
        </p:spPr>
        <p:txBody>
          <a:bodyPr>
            <a:noAutofit/>
          </a:bodyPr>
          <a:lstStyle/>
          <a:p>
            <a:pPr marL="0" indent="0">
              <a:lnSpc>
                <a:spcPct val="100000"/>
              </a:lnSpc>
              <a:buNone/>
            </a:pPr>
            <a:r>
              <a:rPr lang="fi-FI" sz="2400" dirty="0">
                <a:solidFill>
                  <a:srgbClr val="C00000"/>
                </a:solidFill>
                <a:latin typeface="Aptos Display" panose="020B0004020202020204" pitchFamily="34" charset="0"/>
                <a:ea typeface="Calibri" panose="020F0502020204030204" pitchFamily="34" charset="0"/>
                <a:cs typeface="Calibri" panose="020F0502020204030204" pitchFamily="34" charset="0"/>
              </a:rPr>
              <a:t>J</a:t>
            </a:r>
            <a:r>
              <a:rPr lang="fi-FI" sz="2400" dirty="0">
                <a:solidFill>
                  <a:srgbClr val="C00000"/>
                </a:solidFill>
                <a:effectLst/>
                <a:latin typeface="Aptos Display" panose="020B0004020202020204" pitchFamily="34" charset="0"/>
                <a:ea typeface="Calibri" panose="020F0502020204030204" pitchFamily="34" charset="0"/>
                <a:cs typeface="Calibri" panose="020F0502020204030204" pitchFamily="34" charset="0"/>
              </a:rPr>
              <a:t>os iäkkäät voivat hyvin, heillä on edellytykset kantaa vastuuta omasta itsestään, tukea omaisiaan ja muita yhteisöjään sekä osallistua yhteiskunnallisesti</a:t>
            </a:r>
          </a:p>
          <a:p>
            <a:pPr>
              <a:lnSpc>
                <a:spcPct val="100000"/>
              </a:lnSpc>
            </a:pPr>
            <a:r>
              <a:rPr lang="fi-FI" sz="2400" b="1" kern="100" dirty="0">
                <a:solidFill>
                  <a:srgbClr val="0070C0"/>
                </a:solidFill>
                <a:effectLst/>
                <a:latin typeface="Aptos Display" panose="020B0004020202020204" pitchFamily="34" charset="0"/>
                <a:ea typeface="Calibri" panose="020F0502020204030204" pitchFamily="34" charset="0"/>
                <a:cs typeface="Calibri" panose="020F0502020204030204" pitchFamily="34" charset="0"/>
              </a:rPr>
              <a:t>Perinteiset lähipalvelukanavat on säilytettävä digitaalisten rinnalla </a:t>
            </a:r>
            <a:r>
              <a:rPr lang="fi-FI" sz="2400" kern="100" dirty="0">
                <a:effectLst/>
                <a:latin typeface="Aptos Display" panose="020B0004020202020204" pitchFamily="34" charset="0"/>
                <a:ea typeface="Calibri" panose="020F0502020204030204" pitchFamily="34" charset="0"/>
              </a:rPr>
              <a:t>K</a:t>
            </a:r>
            <a:r>
              <a:rPr lang="fi-FI" sz="2400" kern="100" dirty="0">
                <a:effectLst/>
                <a:latin typeface="Aptos Display" panose="020B0004020202020204" pitchFamily="34" charset="0"/>
                <a:ea typeface="Calibri" panose="020F0502020204030204" pitchFamily="34" charset="0"/>
                <a:cs typeface="Calibri" panose="020F0502020204030204" pitchFamily="34" charset="0"/>
              </a:rPr>
              <a:t>okonaan vailla digitaitoja on noin 330 000 iäkästä. 65–74-vuotiaista 10 %  ja 75–89-vuotiaista 35 %  ei ollut koskaan käyttänyt internetiä ja 85–100-vuotiaista noin 70 % ei ollut itsenäisesti käyttänyt internetiä v. 2022 </a:t>
            </a:r>
            <a:r>
              <a:rPr lang="fi-FI" sz="1800" i="1" kern="100" dirty="0">
                <a:effectLst/>
                <a:latin typeface="Aptos Display" panose="020B0004020202020204" pitchFamily="34" charset="0"/>
                <a:ea typeface="Calibri" panose="020F0502020204030204" pitchFamily="34" charset="0"/>
                <a:cs typeface="Calibri" panose="020F0502020204030204" pitchFamily="34" charset="0"/>
              </a:rPr>
              <a:t>Vanhusasiavaltuutetun kertomus eduskunnalle 2024</a:t>
            </a:r>
          </a:p>
          <a:p>
            <a:pPr>
              <a:lnSpc>
                <a:spcPct val="100000"/>
              </a:lnSpc>
            </a:pPr>
            <a:r>
              <a:rPr lang="fi-FI" sz="2400" b="1" kern="100" dirty="0">
                <a:solidFill>
                  <a:srgbClr val="0070C0"/>
                </a:solidFill>
                <a:effectLst/>
                <a:latin typeface="Aptos Display" panose="020B0004020202020204" pitchFamily="34" charset="0"/>
                <a:ea typeface="Calibri" panose="020F0502020204030204" pitchFamily="34" charset="0"/>
              </a:rPr>
              <a:t>Perusterveydenhuollon vahvistamisesta tulee pitää kiinni </a:t>
            </a:r>
            <a:r>
              <a:rPr lang="fi-FI" sz="2400" kern="100" dirty="0">
                <a:effectLst/>
                <a:latin typeface="Aptos Display" panose="020B0004020202020204" pitchFamily="34" charset="0"/>
                <a:ea typeface="Calibri" panose="020F0502020204030204" pitchFamily="34" charset="0"/>
                <a:cs typeface="Calibri" panose="020F0502020204030204" pitchFamily="34" charset="0"/>
              </a:rPr>
              <a:t>Omalääkärimalli ja ikäneuvolat. Ikääntyneet eivät kuntoudu jonoissa. Mikäli hoitoon pääsyä viivytetään, siirretään kustannuksia erikoissairaanhoitoon, ensihoitoon ja mahdollisesti poliisille. </a:t>
            </a:r>
            <a:r>
              <a:rPr lang="fi-FI" sz="2400" kern="100" dirty="0">
                <a:solidFill>
                  <a:srgbClr val="000000"/>
                </a:solidFill>
                <a:effectLst/>
                <a:latin typeface="Aptos Display" panose="020B0004020202020204" pitchFamily="34" charset="0"/>
                <a:ea typeface="Calibri" panose="020F0502020204030204" pitchFamily="34" charset="0"/>
              </a:rPr>
              <a:t>I</a:t>
            </a:r>
            <a:r>
              <a:rPr lang="fi-FI" sz="2400" kern="100" dirty="0">
                <a:effectLst/>
                <a:latin typeface="Aptos Display" panose="020B0004020202020204" pitchFamily="34" charset="0"/>
                <a:ea typeface="Calibri" panose="020F0502020204030204" pitchFamily="34" charset="0"/>
                <a:cs typeface="Calibri" panose="020F0502020204030204" pitchFamily="34" charset="0"/>
              </a:rPr>
              <a:t>äkkään ihmisen hoitoketjuun kuuluvat myös kuntoutus ja gerontologinen sosiaalityö </a:t>
            </a:r>
          </a:p>
          <a:p>
            <a:pPr>
              <a:lnSpc>
                <a:spcPct val="100000"/>
              </a:lnSpc>
            </a:pPr>
            <a:r>
              <a:rPr lang="fi-FI" sz="2400" b="1" kern="100" dirty="0">
                <a:solidFill>
                  <a:srgbClr val="0070C0"/>
                </a:solidFill>
                <a:effectLst/>
                <a:latin typeface="Aptos Display" panose="020B0004020202020204" pitchFamily="34" charset="0"/>
                <a:ea typeface="Calibri" panose="020F0502020204030204" pitchFamily="34" charset="0"/>
                <a:cs typeface="Calibri" panose="020F0502020204030204" pitchFamily="34" charset="0"/>
              </a:rPr>
              <a:t>Hyvin toimiva omavalvonta </a:t>
            </a:r>
            <a:r>
              <a:rPr lang="fi-FI" sz="2400" b="1" kern="100" dirty="0">
                <a:solidFill>
                  <a:srgbClr val="0070C0"/>
                </a:solidFill>
                <a:latin typeface="Aptos Display" panose="020B0004020202020204" pitchFamily="34" charset="0"/>
                <a:ea typeface="Calibri" panose="020F0502020204030204" pitchFamily="34" charset="0"/>
                <a:cs typeface="Calibri" panose="020F0502020204030204" pitchFamily="34" charset="0"/>
              </a:rPr>
              <a:t>on vaikuttavuuden väline </a:t>
            </a:r>
            <a:r>
              <a:rPr lang="fi-FI" sz="2400" kern="100" dirty="0">
                <a:latin typeface="Aptos Display" panose="020B0004020202020204" pitchFamily="34" charset="0"/>
                <a:ea typeface="Calibri" panose="020F0502020204030204" pitchFamily="34" charset="0"/>
                <a:cs typeface="Calibri" panose="020F0502020204030204" pitchFamily="34" charset="0"/>
              </a:rPr>
              <a:t>O</a:t>
            </a:r>
            <a:r>
              <a:rPr lang="fi-FI" sz="2400" dirty="0">
                <a:solidFill>
                  <a:srgbClr val="111111"/>
                </a:solidFill>
                <a:effectLst/>
                <a:latin typeface="Aptos Display" panose="020B0004020202020204" pitchFamily="34" charset="0"/>
                <a:ea typeface="Times New Roman" panose="02020603050405020304" pitchFamily="18" charset="0"/>
                <a:cs typeface="Open Sans" panose="020B0606030504020204" pitchFamily="34" charset="0"/>
              </a:rPr>
              <a:t>mavalvonta on ennakoivaa, aktiivista toimintaa, johon kuuluu seuranta poikkeamien ja riskien tunnistamiseksi ja havaittuihin epäkohtiin puuttuminen. Asiakasymmärrykseen perustuva omavalvonta on palvelun järjestäjän oikeusturvan sekä hyvinvointialueen asiakas- ja potilasturvallisuuden osa. </a:t>
            </a:r>
            <a:endParaRPr lang="fi-FI" sz="2400" kern="100" dirty="0">
              <a:effectLst/>
              <a:latin typeface="Aptos Display" panose="020B0004020202020204" pitchFamily="34" charset="0"/>
              <a:ea typeface="Calibri" panose="020F0502020204030204" pitchFamily="34" charset="0"/>
              <a:cs typeface="Calibri" panose="020F0502020204030204" pitchFamily="34" charset="0"/>
            </a:endParaRPr>
          </a:p>
        </p:txBody>
      </p:sp>
      <p:sp>
        <p:nvSpPr>
          <p:cNvPr id="4" name="Päivämäärän paikkamerkki 3">
            <a:extLst>
              <a:ext uri="{FF2B5EF4-FFF2-40B4-BE49-F238E27FC236}">
                <a16:creationId xmlns:a16="http://schemas.microsoft.com/office/drawing/2014/main" id="{8E3DDE32-F9E0-1E1C-7504-1511D5BEF0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30913-0FDE-4506-A9CA-157045887015}"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F9373C36-3B81-49D3-FB8E-6E5A9474A5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A64F1389-CDB3-D56A-4D43-439247AD87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3732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D645AE2-851D-D6DE-54A1-EA2BEF89F64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A222A-9057-4763-9BF3-03B6DC636FD0}"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atunnisteen paikkamerkki 2">
            <a:extLst>
              <a:ext uri="{FF2B5EF4-FFF2-40B4-BE49-F238E27FC236}">
                <a16:creationId xmlns:a16="http://schemas.microsoft.com/office/drawing/2014/main" id="{D2DD204E-F3EA-F393-AFF4-D11542A959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4" name="Dian numeron paikkamerkki 3">
            <a:extLst>
              <a:ext uri="{FF2B5EF4-FFF2-40B4-BE49-F238E27FC236}">
                <a16:creationId xmlns:a16="http://schemas.microsoft.com/office/drawing/2014/main" id="{1466B972-1ECA-619E-FAD3-0A07AF89EE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Tekstiruutu 5">
            <a:extLst>
              <a:ext uri="{FF2B5EF4-FFF2-40B4-BE49-F238E27FC236}">
                <a16:creationId xmlns:a16="http://schemas.microsoft.com/office/drawing/2014/main" id="{2BE4C32D-5CDA-81E5-F260-F9C7D5238D15}"/>
              </a:ext>
            </a:extLst>
          </p:cNvPr>
          <p:cNvSpPr txBox="1"/>
          <p:nvPr/>
        </p:nvSpPr>
        <p:spPr>
          <a:xfrm>
            <a:off x="463138" y="1175658"/>
            <a:ext cx="10890663" cy="44012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800" b="0" i="0" u="none" strike="noStrike" kern="1200" cap="none" spc="0" normalizeH="0" baseline="0" noProof="0" dirty="0">
                <a:ln>
                  <a:noFill/>
                </a:ln>
                <a:solidFill>
                  <a:srgbClr val="000000"/>
                </a:solidFill>
                <a:effectLst/>
                <a:uLnTx/>
                <a:uFillTx/>
                <a:latin typeface="Aptos Display" panose="020B0004020202020204" pitchFamily="34" charset="0"/>
                <a:ea typeface="Times New Roman" panose="02020603050405020304" pitchFamily="18" charset="0"/>
                <a:cs typeface="Arial" panose="020B0604020202020204" pitchFamily="34" charset="0"/>
              </a:rPr>
              <a:t>Tärkein kehittämiskohde aluevaaleissa on, että ikääntyneet ihmiset saisivat tarvitsemiaan ja lain heille lupaamia palveluja. </a:t>
            </a:r>
            <a:br>
              <a:rPr kumimoji="0" lang="fi-FI" sz="2800" b="0" i="0" u="none" strike="noStrike" kern="1200" cap="none" spc="0" normalizeH="0" baseline="0" noProof="0" dirty="0">
                <a:ln>
                  <a:noFill/>
                </a:ln>
                <a:solidFill>
                  <a:srgbClr val="000000"/>
                </a:solidFill>
                <a:effectLst/>
                <a:uLnTx/>
                <a:uFillTx/>
                <a:latin typeface="Aptos Display" panose="020B0004020202020204" pitchFamily="34" charset="0"/>
                <a:ea typeface="Times New Roman" panose="02020603050405020304" pitchFamily="18" charset="0"/>
                <a:cs typeface="Arial" panose="020B0604020202020204" pitchFamily="34" charset="0"/>
              </a:rPr>
            </a:br>
            <a:r>
              <a:rPr kumimoji="0" lang="fi-FI" sz="2800" b="0" i="0" u="none" strike="noStrike" kern="1200" cap="none" spc="0" normalizeH="0" baseline="0" noProof="0" dirty="0">
                <a:ln>
                  <a:noFill/>
                </a:ln>
                <a:solidFill>
                  <a:srgbClr val="000000"/>
                </a:solidFill>
                <a:effectLst/>
                <a:uLnTx/>
                <a:uFillTx/>
                <a:latin typeface="Aptos Display" panose="020B0004020202020204" pitchFamily="34" charset="0"/>
                <a:ea typeface="Times New Roman" panose="02020603050405020304" pitchFamily="18" charset="0"/>
                <a:cs typeface="Arial" panose="020B0604020202020204" pitchFamily="34" charset="0"/>
              </a:rPr>
              <a:t>Nyt he eivät niitä saa. </a:t>
            </a:r>
            <a:br>
              <a:rPr kumimoji="0" lang="fi-FI" sz="2800" b="0" i="0" u="none" strike="noStrike" kern="1200" cap="none" spc="0" normalizeH="0" baseline="0" noProof="0" dirty="0">
                <a:ln>
                  <a:noFill/>
                </a:ln>
                <a:solidFill>
                  <a:srgbClr val="000000"/>
                </a:solidFill>
                <a:effectLst/>
                <a:uLnTx/>
                <a:uFillTx/>
                <a:latin typeface="Aptos Display" panose="020B0004020202020204" pitchFamily="34" charset="0"/>
                <a:ea typeface="Times New Roman" panose="02020603050405020304" pitchFamily="18" charset="0"/>
                <a:cs typeface="Arial" panose="020B0604020202020204" pitchFamily="34" charset="0"/>
              </a:rPr>
            </a:br>
            <a:br>
              <a:rPr kumimoji="0" lang="fi-FI" sz="2800" b="0" i="0" u="none" strike="noStrike" kern="1200" cap="none" spc="0" normalizeH="0" baseline="0" noProof="0" dirty="0">
                <a:ln>
                  <a:noFill/>
                </a:ln>
                <a:solidFill>
                  <a:srgbClr val="000000"/>
                </a:solidFill>
                <a:effectLst/>
                <a:uLnTx/>
                <a:uFillTx/>
                <a:latin typeface="Aptos Display" panose="020B0004020202020204" pitchFamily="34" charset="0"/>
                <a:ea typeface="Times New Roman" panose="02020603050405020304" pitchFamily="18" charset="0"/>
                <a:cs typeface="Arial" panose="020B0604020202020204" pitchFamily="34" charset="0"/>
              </a:rPr>
            </a:br>
            <a:r>
              <a:rPr kumimoji="0" lang="fi-FI" sz="2800" b="0" i="0" u="none" strike="noStrike" kern="1200" cap="none" spc="0" normalizeH="0" baseline="0" noProof="0" dirty="0">
                <a:ln>
                  <a:noFill/>
                </a:ln>
                <a:solidFill>
                  <a:prstClr val="black"/>
                </a:solidFill>
                <a:effectLst/>
                <a:uLnTx/>
                <a:uFillTx/>
                <a:latin typeface="Aptos Display" panose="020B0004020202020204" pitchFamily="34" charset="0"/>
                <a:ea typeface="Times New Roman" panose="02020603050405020304" pitchFamily="18" charset="0"/>
                <a:cs typeface="Arial" panose="020B0604020202020204" pitchFamily="34" charset="0"/>
              </a:rPr>
              <a:t>Ennakoiva suunnittelu ja resurssien kohdentaminen varmistavat, että iäkkäät saavat tarvitsemansa palvelut. </a:t>
            </a:r>
            <a:br>
              <a:rPr kumimoji="0" lang="fi-FI" sz="2800" b="0" i="0" u="none" strike="noStrike" kern="1200" cap="none" spc="0" normalizeH="0" baseline="0" noProof="0" dirty="0">
                <a:ln>
                  <a:noFill/>
                </a:ln>
                <a:solidFill>
                  <a:prstClr val="black"/>
                </a:solidFill>
                <a:effectLst/>
                <a:uLnTx/>
                <a:uFillTx/>
                <a:latin typeface="Aptos Display" panose="020B0004020202020204" pitchFamily="34" charset="0"/>
                <a:ea typeface="Times New Roman" panose="02020603050405020304" pitchFamily="18" charset="0"/>
                <a:cs typeface="Arial" panose="020B0604020202020204" pitchFamily="34" charset="0"/>
              </a:rPr>
            </a:br>
            <a:br>
              <a:rPr kumimoji="0" lang="fi-FI" sz="2800" b="0" i="0" u="none" strike="noStrike" kern="1200" cap="none" spc="0" normalizeH="0" baseline="0" noProof="0" dirty="0">
                <a:ln>
                  <a:noFill/>
                </a:ln>
                <a:solidFill>
                  <a:prstClr val="black"/>
                </a:solidFill>
                <a:effectLst/>
                <a:uLnTx/>
                <a:uFillTx/>
                <a:latin typeface="Aptos Display" panose="020B0004020202020204" pitchFamily="34" charset="0"/>
                <a:ea typeface="Times New Roman" panose="02020603050405020304" pitchFamily="18" charset="0"/>
                <a:cs typeface="Arial" panose="020B0604020202020204" pitchFamily="34" charset="0"/>
              </a:rPr>
            </a:br>
            <a:r>
              <a:rPr kumimoji="0" lang="fi-FI" sz="2800" b="0" i="0" u="none" strike="noStrike" kern="1200" cap="none" spc="0" normalizeH="0" baseline="0" noProof="0" dirty="0">
                <a:ln>
                  <a:noFill/>
                </a:ln>
                <a:solidFill>
                  <a:prstClr val="black"/>
                </a:solidFill>
                <a:effectLst/>
                <a:uLnTx/>
                <a:uFillTx/>
                <a:latin typeface="Aptos Display" panose="020B0004020202020204" pitchFamily="34" charset="0"/>
                <a:ea typeface="Times New Roman" panose="02020603050405020304" pitchFamily="18" charset="0"/>
                <a:cs typeface="Arial" panose="020B0604020202020204" pitchFamily="34" charset="0"/>
              </a:rPr>
              <a:t>Vaikuttava hoito- ja palveluketju ei toteudu pistemäisellä paikkuulla vaan alueellisella vanhusten hoivan ohjelmalla.  Tarvittavat resurssit voidaan ohjata, kun ensin on päätetty ketjun osista eli siitä, mitä hoidetaan.</a:t>
            </a:r>
            <a:endParaRPr kumimoji="0" lang="fi-F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35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8F6F8B-EA70-666B-46BA-76DF67855C77}"/>
              </a:ext>
            </a:extLst>
          </p:cNvPr>
          <p:cNvSpPr>
            <a:spLocks noGrp="1"/>
          </p:cNvSpPr>
          <p:nvPr>
            <p:ph type="title"/>
          </p:nvPr>
        </p:nvSpPr>
        <p:spPr/>
        <p:txBody>
          <a:bodyPr/>
          <a:lstStyle/>
          <a:p>
            <a:r>
              <a:rPr lang="fi-FI" dirty="0">
                <a:latin typeface="Aptos Display" panose="020B0004020202020204" pitchFamily="34" charset="0"/>
              </a:rPr>
              <a:t>Aikataulu</a:t>
            </a:r>
          </a:p>
        </p:txBody>
      </p:sp>
      <p:sp>
        <p:nvSpPr>
          <p:cNvPr id="3" name="Sisällön paikkamerkki 2">
            <a:extLst>
              <a:ext uri="{FF2B5EF4-FFF2-40B4-BE49-F238E27FC236}">
                <a16:creationId xmlns:a16="http://schemas.microsoft.com/office/drawing/2014/main" id="{F303C596-84C1-95AF-7785-A3CAC8F97C29}"/>
              </a:ext>
            </a:extLst>
          </p:cNvPr>
          <p:cNvSpPr>
            <a:spLocks noGrp="1"/>
          </p:cNvSpPr>
          <p:nvPr>
            <p:ph idx="1"/>
          </p:nvPr>
        </p:nvSpPr>
        <p:spPr/>
        <p:txBody>
          <a:bodyPr>
            <a:normAutofit/>
          </a:bodyPr>
          <a:lstStyle/>
          <a:p>
            <a:r>
              <a:rPr lang="fi-FI" dirty="0">
                <a:latin typeface="Aptos Display" panose="020B0004020202020204" pitchFamily="34" charset="0"/>
              </a:rPr>
              <a:t>Ehdokasasettelun vahvistaminen 13.3.2025</a:t>
            </a:r>
          </a:p>
          <a:p>
            <a:r>
              <a:rPr lang="fi-FI" kern="0" dirty="0">
                <a:solidFill>
                  <a:srgbClr val="000000"/>
                </a:solidFill>
                <a:latin typeface="Aptos Display" panose="020B0004020202020204" pitchFamily="34" charset="0"/>
                <a:ea typeface="Times New Roman" panose="02020603050405020304" pitchFamily="18" charset="0"/>
                <a:cs typeface="Times New Roman" panose="02020603050405020304" pitchFamily="18" charset="0"/>
              </a:rPr>
              <a:t>V</a:t>
            </a:r>
            <a:r>
              <a:rPr lang="fi-FI"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aalit toimitetaan sunnuntaina 13.4.2025</a:t>
            </a:r>
          </a:p>
          <a:p>
            <a:r>
              <a:rPr lang="fi-FI" kern="100" dirty="0">
                <a:latin typeface="Aptos Display" panose="020B0004020202020204" pitchFamily="34" charset="0"/>
                <a:ea typeface="Calibri" panose="020F0502020204030204" pitchFamily="34" charset="0"/>
                <a:cs typeface="Calibri" panose="020F0502020204030204" pitchFamily="34" charset="0"/>
              </a:rPr>
              <a:t>V</a:t>
            </a:r>
            <a:r>
              <a:rPr lang="fi-FI" kern="100" dirty="0">
                <a:effectLst/>
                <a:latin typeface="Aptos Display" panose="020B0004020202020204" pitchFamily="34" charset="0"/>
                <a:ea typeface="Calibri" panose="020F0502020204030204" pitchFamily="34" charset="0"/>
                <a:cs typeface="Calibri" panose="020F0502020204030204" pitchFamily="34" charset="0"/>
              </a:rPr>
              <a:t>altuustot aloittavat työnsä 1.6.2025</a:t>
            </a:r>
          </a:p>
          <a:p>
            <a:endParaRPr lang="fi-FI" dirty="0"/>
          </a:p>
        </p:txBody>
      </p:sp>
      <p:sp>
        <p:nvSpPr>
          <p:cNvPr id="4" name="Päivämäärän paikkamerkki 3">
            <a:extLst>
              <a:ext uri="{FF2B5EF4-FFF2-40B4-BE49-F238E27FC236}">
                <a16:creationId xmlns:a16="http://schemas.microsoft.com/office/drawing/2014/main" id="{05B04605-CCB2-9EFC-F11B-667AE8CF108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748480-97F5-4088-AFF5-0EFB606A85A8}"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93FB7F7E-F916-3A3C-AB44-D3995E922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Eläkeliitto ry</a:t>
            </a:r>
          </a:p>
        </p:txBody>
      </p:sp>
      <p:sp>
        <p:nvSpPr>
          <p:cNvPr id="6" name="Dian numeron paikkamerkki 5">
            <a:extLst>
              <a:ext uri="{FF2B5EF4-FFF2-40B4-BE49-F238E27FC236}">
                <a16:creationId xmlns:a16="http://schemas.microsoft.com/office/drawing/2014/main" id="{1428C08A-4534-25A2-055B-5FE1B442D6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1592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5BEBAB-9408-B107-31E2-994DA385F9CC}"/>
              </a:ext>
            </a:extLst>
          </p:cNvPr>
          <p:cNvSpPr>
            <a:spLocks noGrp="1"/>
          </p:cNvSpPr>
          <p:nvPr>
            <p:ph type="ctrTitle"/>
          </p:nvPr>
        </p:nvSpPr>
        <p:spPr>
          <a:xfrm>
            <a:off x="688967" y="3883231"/>
            <a:ext cx="3244962" cy="2090056"/>
          </a:xfrm>
        </p:spPr>
        <p:txBody>
          <a:bodyPr anchor="t">
            <a:normAutofit/>
          </a:bodyPr>
          <a:lstStyle/>
          <a:p>
            <a:pPr marL="0" marR="0" lvl="0" indent="0" algn="l" defTabSz="457200" rtl="0" eaLnBrk="1" fontAlgn="auto" latinLnBrk="0" hangingPunct="1">
              <a:spcBef>
                <a:spcPts val="1000"/>
              </a:spcBef>
              <a:spcAft>
                <a:spcPts val="0"/>
              </a:spcAft>
              <a:buClr>
                <a:srgbClr val="90C226"/>
              </a:buClr>
              <a:buSzPct val="80000"/>
              <a:buFont typeface="Wingdings 3" charset="2"/>
              <a:buNone/>
              <a:tabLst/>
              <a:defRPr/>
            </a:pPr>
            <a:br>
              <a:rPr kumimoji="0" lang="en-US" sz="3200" b="0" i="0" u="none" strike="noStrike" kern="1200" cap="none" spc="0" normalizeH="0" baseline="0" noProof="0" dirty="0">
                <a:ln>
                  <a:noFill/>
                </a:ln>
                <a:solidFill>
                  <a:schemeClr val="accent6">
                    <a:lumMod val="50000"/>
                  </a:schemeClr>
                </a:solidFill>
                <a:effectLst/>
                <a:uLnTx/>
                <a:uFillTx/>
                <a:latin typeface="Source Sans Pro SemiBold" panose="020B0603030403020204" pitchFamily="34" charset="0"/>
                <a:ea typeface="Source Sans Pro SemiBold" panose="020B0603030403020204" pitchFamily="34" charset="0"/>
              </a:rPr>
            </a:br>
            <a:r>
              <a:rPr kumimoji="0" lang="en-US" sz="3200" b="0" i="0" u="none" strike="noStrike" kern="1200" cap="none" spc="0" normalizeH="0" baseline="0" noProof="0" dirty="0">
                <a:ln>
                  <a:noFill/>
                </a:ln>
                <a:solidFill>
                  <a:schemeClr val="accent6">
                    <a:lumMod val="50000"/>
                  </a:schemeClr>
                </a:solidFill>
                <a:effectLst/>
                <a:uLnTx/>
                <a:uFillTx/>
                <a:latin typeface="Source Sans Pro SemiBold" panose="020B0603030403020204" pitchFamily="34" charset="0"/>
                <a:ea typeface="Source Sans Pro SemiBold" panose="020B0603030403020204" pitchFamily="34" charset="0"/>
              </a:rPr>
              <a:t>Irene Vuorisalo</a:t>
            </a:r>
            <a:br>
              <a:rPr kumimoji="0" lang="en-US" sz="3200" b="0" i="0" u="none" strike="noStrike" kern="1200" cap="none" spc="0" normalizeH="0" baseline="0" noProof="0" dirty="0">
                <a:ln>
                  <a:noFill/>
                </a:ln>
                <a:solidFill>
                  <a:schemeClr val="accent6">
                    <a:lumMod val="50000"/>
                  </a:schemeClr>
                </a:solidFill>
                <a:effectLst/>
                <a:uLnTx/>
                <a:uFillTx/>
                <a:latin typeface="Source Sans Pro SemiBold" panose="020B0603030403020204" pitchFamily="34" charset="0"/>
                <a:ea typeface="Source Sans Pro SemiBold" panose="020B0603030403020204" pitchFamily="34" charset="0"/>
              </a:rPr>
            </a:br>
            <a:r>
              <a:rPr kumimoji="0" lang="en-US" sz="3200" b="0" i="0" u="none" strike="noStrike" kern="1200" cap="none" spc="0" normalizeH="0" baseline="0" noProof="0" dirty="0" err="1">
                <a:ln>
                  <a:noFill/>
                </a:ln>
                <a:solidFill>
                  <a:schemeClr val="accent6">
                    <a:lumMod val="50000"/>
                  </a:schemeClr>
                </a:solidFill>
                <a:effectLst/>
                <a:uLnTx/>
                <a:uFillTx/>
                <a:latin typeface="Source Sans Pro Light" panose="020B0403030403020204" pitchFamily="34" charset="0"/>
                <a:ea typeface="Source Sans Pro Light" panose="020B0403030403020204" pitchFamily="34" charset="0"/>
              </a:rPr>
              <a:t>vanhusasiamies</a:t>
            </a:r>
            <a:br>
              <a:rPr kumimoji="0" lang="en-US" sz="3200" b="0" i="0" u="none" strike="noStrike" kern="1200" cap="none" spc="0" normalizeH="0" baseline="0" noProof="0" dirty="0">
                <a:ln>
                  <a:noFill/>
                </a:ln>
                <a:solidFill>
                  <a:schemeClr val="accent6">
                    <a:lumMod val="50000"/>
                  </a:schemeClr>
                </a:solidFill>
                <a:effectLst/>
                <a:uLnTx/>
                <a:uFillTx/>
                <a:latin typeface="Source Sans Pro Light" panose="020B0403030403020204" pitchFamily="34" charset="0"/>
                <a:ea typeface="Source Sans Pro Light" panose="020B0403030403020204" pitchFamily="34" charset="0"/>
              </a:rPr>
            </a:br>
            <a:r>
              <a:rPr lang="en-US" sz="3200" dirty="0">
                <a:solidFill>
                  <a:schemeClr val="accent6">
                    <a:lumMod val="50000"/>
                  </a:schemeClr>
                </a:solidFill>
                <a:latin typeface="Source Sans Pro Light" panose="020B0403030403020204" pitchFamily="34" charset="0"/>
                <a:ea typeface="Source Sans Pro Light" panose="020B0403030403020204" pitchFamily="34" charset="0"/>
              </a:rPr>
              <a:t>Eläkeliitto ry</a:t>
            </a:r>
            <a:endParaRPr lang="fi-FI" sz="3200" dirty="0">
              <a:solidFill>
                <a:schemeClr val="accent6">
                  <a:lumMod val="50000"/>
                </a:schemeClr>
              </a:solidFill>
              <a:latin typeface="Source Sans Pro SemiBold" panose="020B0603030403020204" pitchFamily="34" charset="0"/>
              <a:ea typeface="Source Sans Pro SemiBold" panose="020B0603030403020204" pitchFamily="34" charset="0"/>
            </a:endParaRPr>
          </a:p>
        </p:txBody>
      </p:sp>
      <p:sp>
        <p:nvSpPr>
          <p:cNvPr id="3" name="Alaotsikko 2">
            <a:extLst>
              <a:ext uri="{FF2B5EF4-FFF2-40B4-BE49-F238E27FC236}">
                <a16:creationId xmlns:a16="http://schemas.microsoft.com/office/drawing/2014/main" id="{3D70FAB2-2FD2-9A35-6CA2-F36C6DC7629C}"/>
              </a:ext>
            </a:extLst>
          </p:cNvPr>
          <p:cNvSpPr>
            <a:spLocks noGrp="1"/>
          </p:cNvSpPr>
          <p:nvPr>
            <p:ph type="subTitle" idx="1"/>
          </p:nvPr>
        </p:nvSpPr>
        <p:spPr>
          <a:xfrm>
            <a:off x="688967" y="4773881"/>
            <a:ext cx="6061908" cy="1542943"/>
          </a:xfrm>
        </p:spPr>
        <p:txBody>
          <a:bodyPr anchor="b">
            <a:noAutofit/>
          </a:bodyPr>
          <a:lstStyle/>
          <a:p>
            <a:pPr marL="0" marR="0" lvl="0" indent="0" algn="l" defTabSz="457200" rtl="0" eaLnBrk="1" fontAlgn="auto" latinLnBrk="0" hangingPunct="1">
              <a:spcBef>
                <a:spcPts val="1000"/>
              </a:spcBef>
              <a:spcAft>
                <a:spcPts val="0"/>
              </a:spcAft>
              <a:buClr>
                <a:srgbClr val="90C226"/>
              </a:buClr>
              <a:buSzPct val="80000"/>
              <a:buFont typeface="Wingdings 3" charset="2"/>
              <a:buNone/>
              <a:tabLst/>
              <a:defRPr/>
            </a:pPr>
            <a:r>
              <a:rPr lang="en-US" dirty="0" err="1">
                <a:solidFill>
                  <a:schemeClr val="accent6">
                    <a:lumMod val="50000"/>
                  </a:schemeClr>
                </a:solidFill>
                <a:latin typeface="Source Sans Pro Light" panose="020B0403030403020204" pitchFamily="34" charset="0"/>
                <a:ea typeface="Source Sans Pro Light" panose="020B0403030403020204" pitchFamily="34" charset="0"/>
                <a:hlinkClick r:id="rId2"/>
              </a:rPr>
              <a:t>i</a:t>
            </a:r>
            <a:r>
              <a:rPr kumimoji="0" lang="en-US" b="0" i="0" u="none" strike="noStrike" kern="1200" cap="none" spc="0" normalizeH="0" baseline="0" noProof="0" dirty="0">
                <a:ln>
                  <a:noFill/>
                </a:ln>
                <a:solidFill>
                  <a:schemeClr val="accent6">
                    <a:lumMod val="50000"/>
                  </a:schemeClr>
                </a:solidFill>
                <a:effectLst/>
                <a:uLnTx/>
                <a:uFillTx/>
                <a:latin typeface="Source Sans Pro Light" panose="020B0403030403020204" pitchFamily="34" charset="0"/>
                <a:ea typeface="Source Sans Pro Light" panose="020B0403030403020204" pitchFamily="34" charset="0"/>
                <a:hlinkClick r:id="rId2"/>
              </a:rPr>
              <a:t>rene.Vuorisalo@elakeliitto.fi</a:t>
            </a:r>
            <a:r>
              <a:rPr kumimoji="0" lang="en-US" b="0" i="0" u="none" strike="noStrike" kern="1200" cap="none" spc="0" normalizeH="0" baseline="0" noProof="0" dirty="0">
                <a:ln>
                  <a:noFill/>
                </a:ln>
                <a:solidFill>
                  <a:schemeClr val="accent6">
                    <a:lumMod val="50000"/>
                  </a:schemeClr>
                </a:solidFill>
                <a:effectLst/>
                <a:uLnTx/>
                <a:uFillTx/>
                <a:latin typeface="Source Sans Pro Light" panose="020B0403030403020204" pitchFamily="34" charset="0"/>
                <a:ea typeface="Source Sans Pro Light" panose="020B0403030403020204" pitchFamily="34" charset="0"/>
              </a:rPr>
              <a:t> </a:t>
            </a:r>
          </a:p>
        </p:txBody>
      </p:sp>
      <p:pic>
        <p:nvPicPr>
          <p:cNvPr id="5" name="Kuva 4" descr="Kuva, joka sisältää kohteen ympyrä, taide, kuvio&#10;&#10;Kuvaus luotu automaattisesti">
            <a:extLst>
              <a:ext uri="{FF2B5EF4-FFF2-40B4-BE49-F238E27FC236}">
                <a16:creationId xmlns:a16="http://schemas.microsoft.com/office/drawing/2014/main" id="{70C1A203-A140-3FAB-A317-D859B4DED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rot="1129609">
            <a:off x="8886978" y="3918973"/>
            <a:ext cx="2533322" cy="2625205"/>
          </a:xfrm>
          <a:prstGeom prst="rect">
            <a:avLst/>
          </a:prstGeom>
          <a:noFill/>
        </p:spPr>
      </p:pic>
      <p:sp>
        <p:nvSpPr>
          <p:cNvPr id="4" name="Tekstiruutu 3">
            <a:extLst>
              <a:ext uri="{FF2B5EF4-FFF2-40B4-BE49-F238E27FC236}">
                <a16:creationId xmlns:a16="http://schemas.microsoft.com/office/drawing/2014/main" id="{A8D66B86-FA16-FCAC-5FA1-BF1FDAA95914}"/>
              </a:ext>
            </a:extLst>
          </p:cNvPr>
          <p:cNvSpPr txBox="1"/>
          <p:nvPr/>
        </p:nvSpPr>
        <p:spPr>
          <a:xfrm>
            <a:off x="166255" y="285008"/>
            <a:ext cx="10616540" cy="38450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A7E1">
                    <a:lumMod val="50000"/>
                  </a:srgbClr>
                </a:solidFill>
                <a:effectLst/>
                <a:uLnTx/>
                <a:uFillTx/>
                <a:latin typeface="Aptos Display" panose="020B0004020202020204" pitchFamily="34" charset="0"/>
                <a:ea typeface="+mn-ea"/>
                <a:cs typeface="+mn-cs"/>
              </a:rPr>
              <a:t>Suomessa jää vuosittain eläkkeelle noin 60 000 henkilöä.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A7E1">
                    <a:lumMod val="50000"/>
                  </a:srgbClr>
                </a:solidFill>
                <a:effectLst/>
                <a:uLnTx/>
                <a:uFillTx/>
                <a:latin typeface="Aptos Display" panose="020B0004020202020204" pitchFamily="34" charset="0"/>
                <a:ea typeface="+mn-ea"/>
                <a:cs typeface="+mn-cs"/>
              </a:rPr>
              <a:t>Eläkeläisiä on yli 1,6 miljoonaa.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A7E1">
                    <a:lumMod val="50000"/>
                  </a:srgbClr>
                </a:solidFill>
                <a:effectLst/>
                <a:uLnTx/>
                <a:uFillTx/>
                <a:latin typeface="Aptos Display" panose="020B0004020202020204" pitchFamily="34" charset="0"/>
                <a:ea typeface="+mn-ea"/>
                <a:cs typeface="+mn-cs"/>
              </a:rPr>
              <a:t>Yli 65-vuotiaiden osuus väestöstä on noin 25 prosenttia.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A7E1">
                    <a:lumMod val="50000"/>
                  </a:srgbClr>
                </a:solidFill>
                <a:effectLst/>
                <a:uLnTx/>
                <a:uFillTx/>
                <a:latin typeface="Aptos Display" panose="020B0004020202020204" pitchFamily="34" charset="0"/>
                <a:ea typeface="+mn-ea"/>
                <a:cs typeface="+mn-cs"/>
              </a:rPr>
              <a:t>Eläketuloista maksetut verot olivat noin 7.5 mrd. euroa vuonna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dirty="0">
              <a:ln>
                <a:noFill/>
              </a:ln>
              <a:solidFill>
                <a:srgbClr val="00A7E1">
                  <a:lumMod val="50000"/>
                </a:srgbClr>
              </a:solidFill>
              <a:effectLst/>
              <a:uLnTx/>
              <a:uFillTx/>
              <a:latin typeface="Aptos Display"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A7E1">
                    <a:lumMod val="50000"/>
                  </a:srgbClr>
                </a:solidFill>
                <a:effectLst/>
                <a:uLnTx/>
                <a:uFillTx/>
                <a:latin typeface="Aptos Display" panose="020B0004020202020204" pitchFamily="34" charset="0"/>
                <a:ea typeface="+mn-ea"/>
                <a:cs typeface="+mn-cs"/>
              </a:rPr>
              <a:t>Eläkeliitto on valtakunnallinen, Suomen suurin ja puoluepoliittisesti sitoutumaton eläkeläisjärjestö (yli 115000 henkilöjäsentä, 20 piiriä ja 390 paikallisyhdistystä). Vuonna 1970 perustetun liiton tarkoituksena on eläkeläisten ja muiden eläketurvaa tarvitsevien henkisten ja aineellisten etujen ja oikeuksien valvominen sekä heidän sosiaalisen turvallisuutensa ja hyvinvointinsa edistäminen.</a:t>
            </a:r>
          </a:p>
        </p:txBody>
      </p:sp>
    </p:spTree>
    <p:extLst>
      <p:ext uri="{BB962C8B-B14F-4D97-AF65-F5344CB8AC3E}">
        <p14:creationId xmlns:p14="http://schemas.microsoft.com/office/powerpoint/2010/main" val="882183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C44573-7895-4A99-A33D-30DEADCA6A47}"/>
              </a:ext>
            </a:extLst>
          </p:cNvPr>
          <p:cNvSpPr>
            <a:spLocks noGrp="1"/>
          </p:cNvSpPr>
          <p:nvPr>
            <p:ph type="title"/>
          </p:nvPr>
        </p:nvSpPr>
        <p:spPr>
          <a:xfrm>
            <a:off x="255734" y="136525"/>
            <a:ext cx="11098066" cy="1554163"/>
          </a:xfrm>
        </p:spPr>
        <p:txBody>
          <a:bodyPr>
            <a:normAutofit/>
          </a:bodyPr>
          <a:lstStyle/>
          <a:p>
            <a:r>
              <a:rPr lang="fi-FI" i="0" dirty="0">
                <a:effectLst/>
              </a:rPr>
              <a:t>Eläkeliitto vaikuttaa toiminta-</a:t>
            </a:r>
            <a:br>
              <a:rPr lang="fi-FI" i="0" dirty="0">
                <a:effectLst/>
              </a:rPr>
            </a:br>
            <a:r>
              <a:rPr lang="fi-FI" i="0" dirty="0">
                <a:effectLst/>
              </a:rPr>
              <a:t>ajatuksensa määrittelemään asiaan</a:t>
            </a:r>
            <a:endParaRPr lang="fi-FI" dirty="0"/>
          </a:p>
        </p:txBody>
      </p:sp>
      <p:sp>
        <p:nvSpPr>
          <p:cNvPr id="3" name="Sisällön paikkamerkki 2">
            <a:extLst>
              <a:ext uri="{FF2B5EF4-FFF2-40B4-BE49-F238E27FC236}">
                <a16:creationId xmlns:a16="http://schemas.microsoft.com/office/drawing/2014/main" id="{2CB043AA-F420-4384-B8FE-AE46EC3B6225}"/>
              </a:ext>
            </a:extLst>
          </p:cNvPr>
          <p:cNvSpPr>
            <a:spLocks noGrp="1"/>
          </p:cNvSpPr>
          <p:nvPr>
            <p:ph idx="1"/>
          </p:nvPr>
        </p:nvSpPr>
        <p:spPr>
          <a:xfrm>
            <a:off x="255734" y="1840675"/>
            <a:ext cx="11405435" cy="4336287"/>
          </a:xfrm>
        </p:spPr>
        <p:txBody>
          <a:bodyPr>
            <a:normAutofit lnSpcReduction="10000"/>
          </a:bodyPr>
          <a:lstStyle/>
          <a:p>
            <a:r>
              <a:rPr lang="fi-FI" b="0" i="0" dirty="0">
                <a:effectLst/>
              </a:rPr>
              <a:t>Kansalaisjärjestöjen ja poliittisten puolueiden vaikuttamispyrkimykset erottuvat toisistaan. Kummatkin toimivat yhdistyspohjaisesti, mutta toiminnan </a:t>
            </a:r>
            <a:r>
              <a:rPr lang="fi-FI" b="1" i="0" dirty="0">
                <a:effectLst/>
              </a:rPr>
              <a:t>tavoitteet</a:t>
            </a:r>
            <a:r>
              <a:rPr lang="fi-FI" b="0" i="0" dirty="0">
                <a:effectLst/>
              </a:rPr>
              <a:t> eroavat toisistaan</a:t>
            </a:r>
          </a:p>
          <a:p>
            <a:r>
              <a:rPr lang="fi-FI" b="0" i="0" dirty="0">
                <a:effectLst/>
              </a:rPr>
              <a:t>Poliittisten puolueiden tavoitteena on vallan hankkiminen itselleen yhteiskunnallista päätöksentekoa varten</a:t>
            </a:r>
            <a:endParaRPr lang="fi-FI" dirty="0"/>
          </a:p>
          <a:p>
            <a:r>
              <a:rPr lang="fi-FI" b="0" i="0" dirty="0">
                <a:effectLst/>
              </a:rPr>
              <a:t>Järjestöjen vaikuttamistyön eetos on </a:t>
            </a:r>
            <a:r>
              <a:rPr lang="fi-FI" b="1" i="0" dirty="0">
                <a:effectLst/>
              </a:rPr>
              <a:t>vaikuttaa tärkeäksi katsotun asian eteenpäin viemiseksi</a:t>
            </a:r>
            <a:r>
              <a:rPr lang="fi-FI" b="0" i="0" dirty="0">
                <a:effectLst/>
              </a:rPr>
              <a:t> ja kohteena ovat muun muassa poliittiset päättäjät</a:t>
            </a:r>
          </a:p>
          <a:p>
            <a:r>
              <a:rPr lang="fi-FI" i="0" dirty="0">
                <a:effectLst/>
              </a:rPr>
              <a:t>Järjestöt on perustettu aina jonkin asian ympärille. Eläkeliitto vaikuttaa vaaleissa ja muulloin </a:t>
            </a:r>
            <a:r>
              <a:rPr lang="fi-FI" b="1" i="0" dirty="0">
                <a:effectLst/>
              </a:rPr>
              <a:t>kaikkii</a:t>
            </a:r>
            <a:r>
              <a:rPr lang="fi-FI" b="1" dirty="0"/>
              <a:t>n poliittisiin puolueisiin Eläkeliiton toiminnan tarkoituksen toteuttamiseksi</a:t>
            </a:r>
          </a:p>
          <a:p>
            <a:pPr marL="0" indent="0">
              <a:buNone/>
            </a:pPr>
            <a:endParaRPr lang="fi-FI" dirty="0"/>
          </a:p>
        </p:txBody>
      </p:sp>
      <p:sp>
        <p:nvSpPr>
          <p:cNvPr id="4" name="Päivämäärän paikkamerkki 3">
            <a:extLst>
              <a:ext uri="{FF2B5EF4-FFF2-40B4-BE49-F238E27FC236}">
                <a16:creationId xmlns:a16="http://schemas.microsoft.com/office/drawing/2014/main" id="{AD305796-A698-496D-A51C-21A5CFCDE63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DAE24F-0CA8-40DF-BF3B-E8ECD55107DF}"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F170098A-6225-47CA-A82C-56441CDC93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vanhusasiamies Irene Vuorisalo</a:t>
            </a:r>
          </a:p>
        </p:txBody>
      </p:sp>
      <p:sp>
        <p:nvSpPr>
          <p:cNvPr id="6" name="Dian numeron paikkamerkki 5">
            <a:extLst>
              <a:ext uri="{FF2B5EF4-FFF2-40B4-BE49-F238E27FC236}">
                <a16:creationId xmlns:a16="http://schemas.microsoft.com/office/drawing/2014/main" id="{E037ED2A-8C7C-469B-9227-2CB3895944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7" name="Kuva 6">
            <a:extLst>
              <a:ext uri="{FF2B5EF4-FFF2-40B4-BE49-F238E27FC236}">
                <a16:creationId xmlns:a16="http://schemas.microsoft.com/office/drawing/2014/main" id="{1190C3B1-F685-8B8B-F597-6BAFF8B755FC}"/>
              </a:ext>
            </a:extLst>
          </p:cNvPr>
          <p:cNvPicPr>
            <a:picLocks noChangeAspect="1"/>
          </p:cNvPicPr>
          <p:nvPr/>
        </p:nvPicPr>
        <p:blipFill>
          <a:blip r:embed="rId2"/>
          <a:stretch>
            <a:fillRect/>
          </a:stretch>
        </p:blipFill>
        <p:spPr>
          <a:xfrm>
            <a:off x="9613489" y="136525"/>
            <a:ext cx="2322777" cy="938865"/>
          </a:xfrm>
          <a:prstGeom prst="rect">
            <a:avLst/>
          </a:prstGeom>
        </p:spPr>
      </p:pic>
    </p:spTree>
    <p:extLst>
      <p:ext uri="{BB962C8B-B14F-4D97-AF65-F5344CB8AC3E}">
        <p14:creationId xmlns:p14="http://schemas.microsoft.com/office/powerpoint/2010/main" val="2550276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uva 4">
            <a:extLst>
              <a:ext uri="{FF2B5EF4-FFF2-40B4-BE49-F238E27FC236}">
                <a16:creationId xmlns:a16="http://schemas.microsoft.com/office/drawing/2014/main" id="{44408B02-9500-0EC1-350D-6E8FC14A4AF3}"/>
              </a:ext>
            </a:extLst>
          </p:cNvPr>
          <p:cNvPicPr>
            <a:picLocks noChangeAspect="1"/>
          </p:cNvPicPr>
          <p:nvPr/>
        </p:nvPicPr>
        <p:blipFill>
          <a:blip r:embed="rId2"/>
          <a:srcRect t="1136" b="14294"/>
          <a:stretch/>
        </p:blipFill>
        <p:spPr>
          <a:xfrm>
            <a:off x="20" y="1282"/>
            <a:ext cx="12191980" cy="6856718"/>
          </a:xfrm>
          <a:prstGeom prst="rect">
            <a:avLst/>
          </a:prstGeom>
        </p:spPr>
      </p:pic>
      <p:sp>
        <p:nvSpPr>
          <p:cNvPr id="2" name="Päivämäärän paikkamerkki 1">
            <a:extLst>
              <a:ext uri="{FF2B5EF4-FFF2-40B4-BE49-F238E27FC236}">
                <a16:creationId xmlns:a16="http://schemas.microsoft.com/office/drawing/2014/main" id="{2FDFB1C0-E00D-0F7B-D3F4-F712984701FA}"/>
              </a:ext>
            </a:extLst>
          </p:cNvPr>
          <p:cNvSpPr>
            <a:spLocks noGrp="1"/>
          </p:cNvSpPr>
          <p:nvPr>
            <p:ph type="dt" sz="half" idx="10"/>
          </p:nvPr>
        </p:nvSpPr>
        <p:spPr>
          <a:xfrm>
            <a:off x="838200"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92A222A-9057-4763-9BF3-03B6DC636FD0}" type="datetime1">
              <a:rPr kumimoji="0" lang="fi-FI"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20.1.2025</a:t>
            </a:fld>
            <a:endParaRPr kumimoji="0" lang="fi-FI"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Alatunnisteen paikkamerkki 2">
            <a:extLst>
              <a:ext uri="{FF2B5EF4-FFF2-40B4-BE49-F238E27FC236}">
                <a16:creationId xmlns:a16="http://schemas.microsoft.com/office/drawing/2014/main" id="{C4A637B3-9058-B9F1-1E1E-4B5F3D586C3A}"/>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Irene Vuorisalo, vanhusasiamies</a:t>
            </a:r>
          </a:p>
        </p:txBody>
      </p:sp>
      <p:sp>
        <p:nvSpPr>
          <p:cNvPr id="4" name="Dian numeron paikkamerkki 3">
            <a:extLst>
              <a:ext uri="{FF2B5EF4-FFF2-40B4-BE49-F238E27FC236}">
                <a16:creationId xmlns:a16="http://schemas.microsoft.com/office/drawing/2014/main" id="{8C037FB6-622D-39A3-754A-223D7D6B6369}"/>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CA29C4B-7459-40BB-AD17-32EF6EF99F1A}" type="slidenum">
              <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fi-FI"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6" name="Kuva 5">
            <a:extLst>
              <a:ext uri="{FF2B5EF4-FFF2-40B4-BE49-F238E27FC236}">
                <a16:creationId xmlns:a16="http://schemas.microsoft.com/office/drawing/2014/main" id="{CA0863D6-1A52-BCB3-A493-927DEB18502A}"/>
              </a:ext>
            </a:extLst>
          </p:cNvPr>
          <p:cNvPicPr>
            <a:picLocks noChangeAspect="1"/>
          </p:cNvPicPr>
          <p:nvPr/>
        </p:nvPicPr>
        <p:blipFill>
          <a:blip r:embed="rId3"/>
          <a:stretch>
            <a:fillRect/>
          </a:stretch>
        </p:blipFill>
        <p:spPr>
          <a:xfrm>
            <a:off x="137555" y="136525"/>
            <a:ext cx="2629395" cy="2474497"/>
          </a:xfrm>
          <a:prstGeom prst="rect">
            <a:avLst/>
          </a:prstGeom>
        </p:spPr>
      </p:pic>
      <p:sp>
        <p:nvSpPr>
          <p:cNvPr id="8" name="Tekstiruutu 7">
            <a:extLst>
              <a:ext uri="{FF2B5EF4-FFF2-40B4-BE49-F238E27FC236}">
                <a16:creationId xmlns:a16="http://schemas.microsoft.com/office/drawing/2014/main" id="{D969EA2A-A8B7-3947-E4A6-5BCB2D43DC8F}"/>
              </a:ext>
            </a:extLst>
          </p:cNvPr>
          <p:cNvSpPr txBox="1"/>
          <p:nvPr/>
        </p:nvSpPr>
        <p:spPr>
          <a:xfrm>
            <a:off x="344385" y="3678382"/>
            <a:ext cx="4275117"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800" b="1" i="0" u="none" strike="noStrike" kern="100" cap="none" spc="0" normalizeH="0" baseline="0" noProof="0" dirty="0">
                <a:ln>
                  <a:noFill/>
                </a:ln>
                <a:solidFill>
                  <a:srgbClr val="80BC32">
                    <a:lumMod val="50000"/>
                  </a:srgbClr>
                </a:solidFill>
                <a:effectLst/>
                <a:uLnTx/>
                <a:uFillTx/>
                <a:latin typeface="Aptos Display" panose="020B0004020202020204" pitchFamily="34" charset="0"/>
                <a:ea typeface="Calibri" panose="020F0502020204030204" pitchFamily="34" charset="0"/>
                <a:cs typeface="Calibri" panose="020F0502020204030204" pitchFamily="34" charset="0"/>
              </a:rPr>
              <a:t>Välittävä Suomi – Iäkkäiden hoiva keskiöön</a:t>
            </a:r>
            <a:endPar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kstiruutu 14">
            <a:extLst>
              <a:ext uri="{FF2B5EF4-FFF2-40B4-BE49-F238E27FC236}">
                <a16:creationId xmlns:a16="http://schemas.microsoft.com/office/drawing/2014/main" id="{76EF6FD2-F8AF-B575-F5EC-23B6A4789F10}"/>
              </a:ext>
            </a:extLst>
          </p:cNvPr>
          <p:cNvSpPr txBox="1"/>
          <p:nvPr/>
        </p:nvSpPr>
        <p:spPr>
          <a:xfrm>
            <a:off x="8348352" y="641268"/>
            <a:ext cx="3503221" cy="1754326"/>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4000" b="0" i="0" u="none" strike="noStrike" kern="100" cap="none" spc="0" normalizeH="0" baseline="0" noProof="0" dirty="0">
                <a:ln>
                  <a:noFill/>
                </a:ln>
                <a:solidFill>
                  <a:srgbClr val="80BC32">
                    <a:lumMod val="50000"/>
                  </a:srgbClr>
                </a:solidFill>
                <a:effectLst/>
                <a:uLnTx/>
                <a:uFillTx/>
                <a:latin typeface="Aptos Display" panose="020B0004020202020204" pitchFamily="34" charset="0"/>
                <a:ea typeface="Calibri" panose="020F0502020204030204" pitchFamily="34" charset="0"/>
                <a:cs typeface="Calibri" panose="020F0502020204030204" pitchFamily="34" charset="0"/>
              </a:rPr>
              <a:t>Eläkeliiton aluevaaliteemat 2025</a:t>
            </a:r>
            <a:endParaRPr kumimoji="0" lang="fi-FI" sz="4000" b="0" i="0" u="none" strike="noStrike" kern="1200" cap="none" spc="0" normalizeH="0" baseline="0" noProof="0" dirty="0">
              <a:ln>
                <a:noFill/>
              </a:ln>
              <a:solidFill>
                <a:srgbClr val="80BC32">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86387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E33831-3BBA-CECE-7839-222F736D5007}"/>
              </a:ext>
            </a:extLst>
          </p:cNvPr>
          <p:cNvSpPr>
            <a:spLocks noGrp="1"/>
          </p:cNvSpPr>
          <p:nvPr>
            <p:ph type="title"/>
          </p:nvPr>
        </p:nvSpPr>
        <p:spPr>
          <a:xfrm>
            <a:off x="724395" y="694063"/>
            <a:ext cx="10545859" cy="4934841"/>
          </a:xfrm>
        </p:spPr>
        <p:txBody>
          <a:bodyPr>
            <a:normAutofit/>
          </a:bodyPr>
          <a:lstStyle/>
          <a:p>
            <a:pPr algn="ctr"/>
            <a:br>
              <a:rPr lang="fi-FI" sz="2800" dirty="0">
                <a:effectLst/>
                <a:latin typeface="Aptos Display" panose="020B0004020202020204" pitchFamily="34" charset="0"/>
                <a:ea typeface="Times New Roman" panose="02020603050405020304" pitchFamily="18" charset="0"/>
              </a:rPr>
            </a:br>
            <a:r>
              <a:rPr lang="fi-FI" sz="2800" dirty="0">
                <a:solidFill>
                  <a:srgbClr val="000000"/>
                </a:solidFill>
                <a:effectLst/>
                <a:latin typeface="Aptos Display" panose="020B0004020202020204" pitchFamily="34" charset="0"/>
                <a:ea typeface="Times New Roman" panose="02020603050405020304" pitchFamily="18" charset="0"/>
              </a:rPr>
              <a:t>Varhainen, oikea-aikainen hoito ja hoiva vähentävät hyvinvointialueen kokonaiskustannuksia.</a:t>
            </a:r>
            <a:br>
              <a:rPr lang="fi-FI" sz="2800" dirty="0">
                <a:effectLst/>
                <a:latin typeface="Aptos Display" panose="020B0004020202020204" pitchFamily="34" charset="0"/>
                <a:ea typeface="Times New Roman" panose="02020603050405020304" pitchFamily="18" charset="0"/>
              </a:rPr>
            </a:br>
            <a:r>
              <a:rPr lang="fi-FI" sz="2800" dirty="0">
                <a:effectLst/>
                <a:latin typeface="Aptos Display" panose="020B0004020202020204" pitchFamily="34" charset="0"/>
                <a:ea typeface="Times New Roman" panose="02020603050405020304" pitchFamily="18" charset="0"/>
              </a:rPr>
              <a:t> </a:t>
            </a:r>
            <a:br>
              <a:rPr lang="fi-FI" sz="2800" dirty="0">
                <a:effectLst/>
                <a:latin typeface="Aptos Display" panose="020B0004020202020204" pitchFamily="34" charset="0"/>
                <a:ea typeface="Times New Roman" panose="02020603050405020304" pitchFamily="18" charset="0"/>
              </a:rPr>
            </a:br>
            <a:r>
              <a:rPr lang="fi-FI" sz="2800" dirty="0">
                <a:solidFill>
                  <a:srgbClr val="000000"/>
                </a:solidFill>
                <a:effectLst/>
                <a:latin typeface="Aptos Display" panose="020B0004020202020204" pitchFamily="34" charset="0"/>
                <a:ea typeface="Times New Roman" panose="02020603050405020304" pitchFamily="18" charset="0"/>
              </a:rPr>
              <a:t>Ikääntyneet ihmiset ovat yhteiskunnan rakentajia, jotka ovat tehneet pitkän työuran ja osallistuneet taloudelliseen ja sosiaaliseen kehitykseen. On moraalisesti</a:t>
            </a:r>
            <a:r>
              <a:rPr lang="fi-FI" sz="2800" i="1" dirty="0">
                <a:solidFill>
                  <a:srgbClr val="000000"/>
                </a:solidFill>
                <a:effectLst/>
                <a:latin typeface="Aptos Display" panose="020B0004020202020204" pitchFamily="34" charset="0"/>
                <a:ea typeface="Times New Roman" panose="02020603050405020304" pitchFamily="18" charset="0"/>
              </a:rPr>
              <a:t> </a:t>
            </a:r>
            <a:r>
              <a:rPr lang="fi-FI" sz="2800" dirty="0">
                <a:solidFill>
                  <a:srgbClr val="000000"/>
                </a:solidFill>
                <a:effectLst/>
                <a:latin typeface="Aptos Display" panose="020B0004020202020204" pitchFamily="34" charset="0"/>
                <a:ea typeface="Times New Roman" panose="02020603050405020304" pitchFamily="18" charset="0"/>
              </a:rPr>
              <a:t>oikein tarjota heille hyvä elämänlaatu vanhuudessa.</a:t>
            </a:r>
            <a:r>
              <a:rPr lang="fi-FI" sz="1800" dirty="0">
                <a:effectLst/>
                <a:latin typeface="Aptos Display" panose="020B0004020202020204" pitchFamily="34" charset="0"/>
                <a:ea typeface="Times New Roman" panose="02020603050405020304" pitchFamily="18" charset="0"/>
              </a:rPr>
              <a:t> </a:t>
            </a:r>
            <a:endParaRPr lang="fi-FI" dirty="0"/>
          </a:p>
        </p:txBody>
      </p:sp>
      <p:sp>
        <p:nvSpPr>
          <p:cNvPr id="3" name="Päivämäärän paikkamerkki 2">
            <a:extLst>
              <a:ext uri="{FF2B5EF4-FFF2-40B4-BE49-F238E27FC236}">
                <a16:creationId xmlns:a16="http://schemas.microsoft.com/office/drawing/2014/main" id="{878088DB-1B6B-22B6-20F8-53FE9C423DE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BF1735-7086-45B5-B69A-6DD27E7D0927}"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atunnisteen paikkamerkki 3">
            <a:extLst>
              <a:ext uri="{FF2B5EF4-FFF2-40B4-BE49-F238E27FC236}">
                <a16:creationId xmlns:a16="http://schemas.microsoft.com/office/drawing/2014/main" id="{DB55B4BA-AFDA-8C6E-F263-7DA58BD4E9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5" name="Dian numeron paikkamerkki 4">
            <a:extLst>
              <a:ext uri="{FF2B5EF4-FFF2-40B4-BE49-F238E27FC236}">
                <a16:creationId xmlns:a16="http://schemas.microsoft.com/office/drawing/2014/main" id="{61E97858-3D65-AFA3-0537-4D4B2018CD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3203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7FECA3-FF90-0F51-F252-2722F349ED39}"/>
              </a:ext>
            </a:extLst>
          </p:cNvPr>
          <p:cNvSpPr>
            <a:spLocks noGrp="1"/>
          </p:cNvSpPr>
          <p:nvPr>
            <p:ph type="title"/>
          </p:nvPr>
        </p:nvSpPr>
        <p:spPr>
          <a:xfrm>
            <a:off x="1" y="3428999"/>
            <a:ext cx="3224212" cy="2776537"/>
          </a:xfrm>
        </p:spPr>
        <p:txBody>
          <a:bodyPr anchor="ctr">
            <a:normAutofit/>
          </a:bodyPr>
          <a:lstStyle/>
          <a:p>
            <a:pPr algn="ctr"/>
            <a:r>
              <a:rPr lang="fi-FI" dirty="0">
                <a:latin typeface="Aptos Display" panose="020B0004020202020204" pitchFamily="34" charset="0"/>
              </a:rPr>
              <a:t>Aluevaalit ovat hoivavaalit</a:t>
            </a:r>
          </a:p>
        </p:txBody>
      </p:sp>
      <p:sp>
        <p:nvSpPr>
          <p:cNvPr id="3" name="Sisällön paikkamerkki 2">
            <a:extLst>
              <a:ext uri="{FF2B5EF4-FFF2-40B4-BE49-F238E27FC236}">
                <a16:creationId xmlns:a16="http://schemas.microsoft.com/office/drawing/2014/main" id="{6655FCB3-A885-41B6-B312-8A215254A832}"/>
              </a:ext>
            </a:extLst>
          </p:cNvPr>
          <p:cNvSpPr>
            <a:spLocks noGrp="1"/>
          </p:cNvSpPr>
          <p:nvPr>
            <p:ph idx="1"/>
          </p:nvPr>
        </p:nvSpPr>
        <p:spPr>
          <a:xfrm>
            <a:off x="3224213" y="3579820"/>
            <a:ext cx="8817366" cy="2625715"/>
          </a:xfrm>
        </p:spPr>
        <p:txBody>
          <a:bodyPr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Calibri" panose="020F0502020204030204" pitchFamily="34" charset="0"/>
              </a:rPr>
              <a:t>Vanhustenhoidosta on leikattu jo pitkään. Ero nykyiseen palvelujen leikkaamiseen on kuitenkin siinä, että kun aiemmin jätettiin lisäämättä hoitopaikkoja tarpeen kasvaessa, nyt vähennetään paikkoja.</a:t>
            </a:r>
          </a:p>
          <a:p>
            <a:pPr marL="0" marR="0" lvl="0" indent="0" defTabSz="914400" rtl="0" eaLnBrk="1" fontAlgn="auto" latinLnBrk="0" hangingPunct="1">
              <a:lnSpc>
                <a:spcPct val="100000"/>
              </a:lnSpc>
              <a:spcBef>
                <a:spcPts val="0"/>
              </a:spcBef>
              <a:spcAft>
                <a:spcPts val="0"/>
              </a:spcAft>
              <a:buClrTx/>
              <a:buSzTx/>
              <a:buFontTx/>
              <a:buNone/>
              <a:tabLst/>
              <a:defRPr/>
            </a:pPr>
            <a:endParaRPr lang="fi-FI" sz="2400" kern="100" dirty="0">
              <a:solidFill>
                <a:prstClr val="black"/>
              </a:solidFill>
              <a:latin typeface="Aptos Display" panose="020B0004020202020204" pitchFamily="34" charset="0"/>
              <a:ea typeface="Calibri" panose="020F0502020204030204" pitchFamily="34" charset="0"/>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fi-FI" sz="2400" kern="100" dirty="0">
                <a:effectLst/>
                <a:latin typeface="Aptos Display" panose="020B0004020202020204" pitchFamily="34" charset="0"/>
                <a:ea typeface="Calibri" panose="020F0502020204030204" pitchFamily="34" charset="0"/>
                <a:cs typeface="Calibri" panose="020F0502020204030204" pitchFamily="34" charset="0"/>
              </a:rPr>
              <a:t>Hyvinvointialueet vähentävät ympärivuorokautista hoitoa, kotihoitoa ja kotikuntoutusta sinä aikana, kun näiden palvelujen tarve edelleen kasvaa huomattavasti.</a:t>
            </a:r>
          </a:p>
        </p:txBody>
      </p:sp>
      <p:sp>
        <p:nvSpPr>
          <p:cNvPr id="4" name="Päivämäärän paikkamerkki 3">
            <a:extLst>
              <a:ext uri="{FF2B5EF4-FFF2-40B4-BE49-F238E27FC236}">
                <a16:creationId xmlns:a16="http://schemas.microsoft.com/office/drawing/2014/main" id="{1FC1F659-1958-DFF7-0E74-DC696CBF12B2}"/>
              </a:ext>
            </a:extLst>
          </p:cNvPr>
          <p:cNvSpPr>
            <a:spLocks noGrp="1"/>
          </p:cNvSpPr>
          <p:nvPr>
            <p:ph type="dt" sz="half" idx="10"/>
          </p:nvPr>
        </p:nvSpPr>
        <p:spPr>
          <a:xfrm>
            <a:off x="481013"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4030913-0FDE-4506-A9CA-157045887015}" type="datetime1">
              <a:rPr kumimoji="0" lang="fi-FI"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20.1.2025</a:t>
            </a:fld>
            <a:endParaRPr kumimoji="0" lang="fi-FI"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2B4B65E2-E743-6F2B-6DCD-950354BFA520}"/>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03418EB7-9A51-F6B2-7466-B59BFE89783D}"/>
              </a:ext>
            </a:extLst>
          </p:cNvPr>
          <p:cNvSpPr>
            <a:spLocks noGrp="1"/>
          </p:cNvSpPr>
          <p:nvPr>
            <p:ph type="sldNum" sz="quarter" idx="12"/>
          </p:nvPr>
        </p:nvSpPr>
        <p:spPr>
          <a:xfrm>
            <a:off x="8864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CA29C4B-7459-40BB-AD17-32EF6EF99F1A}" type="slidenum">
              <a:rPr kumimoji="0" lang="fi-FI"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fi-FI"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96602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C0801F7-730F-29ED-6E3E-730A3D677414}"/>
              </a:ext>
            </a:extLst>
          </p:cNvPr>
          <p:cNvPicPr>
            <a:picLocks noChangeAspect="1"/>
          </p:cNvPicPr>
          <p:nvPr/>
        </p:nvPicPr>
        <p:blipFill>
          <a:blip r:embed="rId2"/>
          <a:stretch>
            <a:fillRect/>
          </a:stretch>
        </p:blipFill>
        <p:spPr>
          <a:xfrm>
            <a:off x="83128" y="156573"/>
            <a:ext cx="10202354" cy="5917369"/>
          </a:xfrm>
          <a:prstGeom prst="rect">
            <a:avLst/>
          </a:prstGeom>
        </p:spPr>
      </p:pic>
      <p:sp>
        <p:nvSpPr>
          <p:cNvPr id="2" name="Päivämäärän paikkamerkki 1">
            <a:extLst>
              <a:ext uri="{FF2B5EF4-FFF2-40B4-BE49-F238E27FC236}">
                <a16:creationId xmlns:a16="http://schemas.microsoft.com/office/drawing/2014/main" id="{5471C041-B85F-D8D6-539D-FF5E840EEB95}"/>
              </a:ext>
            </a:extLst>
          </p:cNvPr>
          <p:cNvSpPr>
            <a:spLocks noGrp="1"/>
          </p:cNvSpPr>
          <p:nvPr>
            <p:ph type="dt" sz="half" idx="10"/>
          </p:nvPr>
        </p:nvSpPr>
        <p:spPr>
          <a:xfrm>
            <a:off x="838200" y="6336302"/>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92A222A-9057-4763-9BF3-03B6DC636FD0}"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20.1.2025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atunnisteen paikkamerkki 2">
            <a:extLst>
              <a:ext uri="{FF2B5EF4-FFF2-40B4-BE49-F238E27FC236}">
                <a16:creationId xmlns:a16="http://schemas.microsoft.com/office/drawing/2014/main" id="{8DB4C7E6-8E24-FA2E-EA46-A4CC750180A9}"/>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4" name="Dian numeron paikkamerkki 3">
            <a:extLst>
              <a:ext uri="{FF2B5EF4-FFF2-40B4-BE49-F238E27FC236}">
                <a16:creationId xmlns:a16="http://schemas.microsoft.com/office/drawing/2014/main" id="{CBB9A65F-08EB-CD70-7380-1905704FEFB5}"/>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Tekstiruutu 5">
            <a:extLst>
              <a:ext uri="{FF2B5EF4-FFF2-40B4-BE49-F238E27FC236}">
                <a16:creationId xmlns:a16="http://schemas.microsoft.com/office/drawing/2014/main" id="{D8CFCEAF-91FC-A0FA-97C2-62B21CC776D9}"/>
              </a:ext>
            </a:extLst>
          </p:cNvPr>
          <p:cNvSpPr txBox="1"/>
          <p:nvPr/>
        </p:nvSpPr>
        <p:spPr>
          <a:xfrm>
            <a:off x="2743200" y="6211690"/>
            <a:ext cx="930925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dirty="0">
                <a:ln>
                  <a:noFill/>
                </a:ln>
                <a:solidFill>
                  <a:prstClr val="black"/>
                </a:solidFill>
                <a:effectLst/>
                <a:uLnTx/>
                <a:uFillTx/>
                <a:latin typeface="Calibri" panose="020F0502020204030204"/>
                <a:ea typeface="+mn-ea"/>
                <a:cs typeface="+mn-cs"/>
              </a:rPr>
              <a:t>Lähde: Korhonen, Kröger, </a:t>
            </a:r>
            <a:r>
              <a:rPr kumimoji="0" lang="fi-FI" sz="1100" b="0" i="1" u="none" strike="noStrike" kern="1200" cap="none" spc="0" normalizeH="0" baseline="0" noProof="0" dirty="0" err="1">
                <a:ln>
                  <a:noFill/>
                </a:ln>
                <a:solidFill>
                  <a:prstClr val="black"/>
                </a:solidFill>
                <a:effectLst/>
                <a:uLnTx/>
                <a:uFillTx/>
                <a:latin typeface="Calibri" panose="020F0502020204030204"/>
                <a:ea typeface="+mn-ea"/>
                <a:cs typeface="+mn-cs"/>
              </a:rPr>
              <a:t>Linnosmaa</a:t>
            </a:r>
            <a:r>
              <a:rPr kumimoji="0" lang="fi-FI" sz="11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100" b="0" i="1" u="none" strike="noStrike" kern="1200" cap="none" spc="0" normalizeH="0" baseline="0" noProof="0" dirty="0" err="1">
                <a:ln>
                  <a:noFill/>
                </a:ln>
                <a:solidFill>
                  <a:prstClr val="black"/>
                </a:solidFill>
                <a:effectLst/>
                <a:uLnTx/>
                <a:uFillTx/>
                <a:latin typeface="Calibri" panose="020F0502020204030204"/>
                <a:ea typeface="+mn-ea"/>
                <a:cs typeface="+mn-cs"/>
              </a:rPr>
              <a:t>Danielsbacka</a:t>
            </a:r>
            <a:r>
              <a:rPr kumimoji="0" lang="fi-FI" sz="11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100" b="0" i="1" u="none" strike="noStrike" kern="1200" cap="none" spc="0" normalizeH="0" baseline="0" noProof="0" dirty="0" err="1">
                <a:ln>
                  <a:noFill/>
                </a:ln>
                <a:solidFill>
                  <a:prstClr val="black"/>
                </a:solidFill>
                <a:effectLst/>
                <a:uLnTx/>
                <a:uFillTx/>
                <a:latin typeface="Calibri" panose="020F0502020204030204"/>
                <a:ea typeface="+mn-ea"/>
                <a:cs typeface="+mn-cs"/>
              </a:rPr>
              <a:t>SustAgeable</a:t>
            </a:r>
            <a:r>
              <a:rPr kumimoji="0" lang="fi-FI" sz="1100" b="0" i="1" u="none" strike="noStrike" kern="1200" cap="none" spc="0" normalizeH="0" baseline="0" noProof="0" dirty="0">
                <a:ln>
                  <a:noFill/>
                </a:ln>
                <a:solidFill>
                  <a:prstClr val="black"/>
                </a:solidFill>
                <a:effectLst/>
                <a:uLnTx/>
                <a:uFillTx/>
                <a:latin typeface="Calibri" panose="020F0502020204030204"/>
                <a:ea typeface="+mn-ea"/>
                <a:cs typeface="+mn-cs"/>
              </a:rPr>
              <a:t>-hanke, Väestö ikääntyy – kuka meitä hoivaa, mitä se maksaa ja kenelle? - seminaari 8.5.2024 / www.sotkanet.fi</a:t>
            </a:r>
            <a:endParaRPr kumimoji="0" lang="fi-FI"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kstiruutu 7">
            <a:extLst>
              <a:ext uri="{FF2B5EF4-FFF2-40B4-BE49-F238E27FC236}">
                <a16:creationId xmlns:a16="http://schemas.microsoft.com/office/drawing/2014/main" id="{685FB77B-8996-2BEF-7A5A-6D561854B90F}"/>
              </a:ext>
            </a:extLst>
          </p:cNvPr>
          <p:cNvSpPr txBox="1"/>
          <p:nvPr/>
        </p:nvSpPr>
        <p:spPr>
          <a:xfrm>
            <a:off x="9939648" y="1353787"/>
            <a:ext cx="199505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fi-FI" sz="1800" b="1" i="0" u="none" strike="noStrike" kern="100" cap="none" spc="0" normalizeH="0" baseline="0" noProof="0" dirty="0">
                <a:ln>
                  <a:noFill/>
                </a:ln>
                <a:solidFill>
                  <a:srgbClr val="002060"/>
                </a:solidFill>
                <a:effectLst/>
                <a:uLnTx/>
                <a:uFillTx/>
                <a:latin typeface="Aptos Display" panose="020B0004020202020204" pitchFamily="34" charset="0"/>
                <a:ea typeface="Calibri" panose="020F0502020204030204" pitchFamily="34" charset="0"/>
                <a:cs typeface="Calibri" panose="020F0502020204030204" pitchFamily="34" charset="0"/>
              </a:rPr>
              <a:t>Kuvio 1. Hoivapalvelujen saatavuus yli 75-vuotiaiden ryhmässä vuosina 2000-2022 ja yli 75-vuotiaiden lukumäärä</a:t>
            </a:r>
            <a:endParaRPr kumimoji="0" lang="fi-FI" sz="1800" b="1" i="0" u="none" strike="noStrike" kern="100" cap="none" spc="0" normalizeH="0" baseline="0" noProof="0" dirty="0">
              <a:ln>
                <a:noFill/>
              </a:ln>
              <a:solidFill>
                <a:srgbClr val="002060"/>
              </a:solidFill>
              <a:effectLst/>
              <a:uLnTx/>
              <a:uFillTx/>
              <a:latin typeface="Arial Nova Cond" panose="020B0506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733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B66167-08AB-93E2-26E8-D4740A1339DE}"/>
              </a:ext>
            </a:extLst>
          </p:cNvPr>
          <p:cNvSpPr>
            <a:spLocks noGrp="1"/>
          </p:cNvSpPr>
          <p:nvPr>
            <p:ph type="title"/>
          </p:nvPr>
        </p:nvSpPr>
        <p:spPr>
          <a:xfrm>
            <a:off x="165253" y="1"/>
            <a:ext cx="11188547" cy="1690688"/>
          </a:xfrm>
        </p:spPr>
        <p:txBody>
          <a:bodyPr>
            <a:noAutofit/>
          </a:bodyPr>
          <a:lstStyle/>
          <a:p>
            <a:r>
              <a:rPr lang="fi-FI" kern="100" dirty="0">
                <a:effectLst/>
                <a:latin typeface="Aptos Display" panose="020B0004020202020204" pitchFamily="34" charset="0"/>
                <a:ea typeface="Calibri" panose="020F0502020204030204" pitchFamily="34" charset="0"/>
                <a:cs typeface="Calibri" panose="020F0502020204030204" pitchFamily="34" charset="0"/>
              </a:rPr>
              <a:t>Yhä harvemmat saavat palveluja, vaikka palvelujen tarve on jyrkässä kasvussa</a:t>
            </a:r>
            <a:endParaRPr lang="fi-FI" dirty="0">
              <a:latin typeface="Aptos Display" panose="020B0004020202020204" pitchFamily="34" charset="0"/>
            </a:endParaRPr>
          </a:p>
        </p:txBody>
      </p:sp>
      <p:sp>
        <p:nvSpPr>
          <p:cNvPr id="3" name="Sisällön paikkamerkki 2">
            <a:extLst>
              <a:ext uri="{FF2B5EF4-FFF2-40B4-BE49-F238E27FC236}">
                <a16:creationId xmlns:a16="http://schemas.microsoft.com/office/drawing/2014/main" id="{9A87DBCD-FA73-3831-EE16-4F847ECC26DB}"/>
              </a:ext>
            </a:extLst>
          </p:cNvPr>
          <p:cNvSpPr>
            <a:spLocks noGrp="1"/>
          </p:cNvSpPr>
          <p:nvPr>
            <p:ph idx="1"/>
          </p:nvPr>
        </p:nvSpPr>
        <p:spPr>
          <a:xfrm>
            <a:off x="165253" y="1579418"/>
            <a:ext cx="11686321" cy="4597546"/>
          </a:xfrm>
        </p:spPr>
        <p:txBody>
          <a:bodyPr>
            <a:noAutofit/>
          </a:bodyPr>
          <a:lstStyle/>
          <a:p>
            <a:pPr>
              <a:lnSpc>
                <a:spcPct val="107000"/>
              </a:lnSpc>
              <a:spcAft>
                <a:spcPts val="800"/>
              </a:spcAft>
            </a:pPr>
            <a:r>
              <a:rPr kumimoji="0" lang="fi-FI" sz="2400" b="0"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Calibri" panose="020F0502020204030204" pitchFamily="34" charset="0"/>
              </a:rPr>
              <a:t>Ympärivuorokautisen hoidon vähentämisen takia hoitoon pääsi Suomessa vuonna 2022 noin 5900 hoitoa tarvitsevaa ihmistä vähemmän kuin jos hoidon saaminen olisi ollut vuoden 2015 tasolla. Tämä oli tilanne ennen uusia hyvinvointialueita ja niiden palveluvähennyksiä </a:t>
            </a:r>
            <a:r>
              <a:rPr kumimoji="0" lang="fi-FI" sz="1800" b="0" i="1"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Calibri" panose="020F0502020204030204" pitchFamily="34" charset="0"/>
              </a:rPr>
              <a:t>Jylhä M. Eduskunnan muistiverkosto 22.5.2024 </a:t>
            </a:r>
          </a:p>
          <a:p>
            <a:pPr>
              <a:lnSpc>
                <a:spcPct val="107000"/>
              </a:lnSpc>
              <a:spcAft>
                <a:spcPts val="800"/>
              </a:spcAft>
            </a:pPr>
            <a:r>
              <a:rPr lang="fi-FI" sz="2400" kern="100" dirty="0">
                <a:effectLst/>
                <a:latin typeface="Aptos Display" panose="020B0004020202020204" pitchFamily="34" charset="0"/>
                <a:ea typeface="Calibri" panose="020F0502020204030204" pitchFamily="34" charset="0"/>
                <a:cs typeface="Calibri" panose="020F0502020204030204" pitchFamily="34" charset="0"/>
              </a:rPr>
              <a:t>Valtaosa hyvinvointialueista on suoriutunut kohtalaisen hyvin ikääntyneiden </a:t>
            </a:r>
            <a:r>
              <a:rPr lang="fi-FI" sz="2400" b="1" kern="100" dirty="0">
                <a:solidFill>
                  <a:schemeClr val="accent6">
                    <a:lumMod val="50000"/>
                  </a:schemeClr>
                </a:solidFill>
                <a:effectLst/>
                <a:latin typeface="Aptos Display" panose="020B0004020202020204" pitchFamily="34" charset="0"/>
                <a:ea typeface="Calibri" panose="020F0502020204030204" pitchFamily="34" charset="0"/>
                <a:cs typeface="Calibri" panose="020F0502020204030204" pitchFamily="34" charset="0"/>
              </a:rPr>
              <a:t>palvelutarpeen arvioinnista. </a:t>
            </a:r>
            <a:r>
              <a:rPr lang="fi-FI" sz="2400" kern="100" dirty="0">
                <a:effectLst/>
                <a:latin typeface="Aptos Display" panose="020B0004020202020204" pitchFamily="34" charset="0"/>
                <a:ea typeface="Calibri" panose="020F0502020204030204" pitchFamily="34" charset="0"/>
                <a:cs typeface="Calibri" panose="020F0502020204030204" pitchFamily="34" charset="0"/>
              </a:rPr>
              <a:t>Sitä vastoin tarvetta vastaavien </a:t>
            </a:r>
            <a:r>
              <a:rPr lang="fi-FI" sz="2400" b="1" kern="100" dirty="0">
                <a:solidFill>
                  <a:schemeClr val="accent6">
                    <a:lumMod val="50000"/>
                  </a:schemeClr>
                </a:solidFill>
                <a:effectLst/>
                <a:latin typeface="Aptos Display" panose="020B0004020202020204" pitchFamily="34" charset="0"/>
                <a:ea typeface="Calibri" panose="020F0502020204030204" pitchFamily="34" charset="0"/>
                <a:cs typeface="Calibri" panose="020F0502020204030204" pitchFamily="34" charset="0"/>
              </a:rPr>
              <a:t>palvelujen järjestäminen on ollut yhä vaikeampaa</a:t>
            </a:r>
            <a:r>
              <a:rPr lang="fi-FI" sz="2400" kern="100" dirty="0">
                <a:solidFill>
                  <a:schemeClr val="accent6">
                    <a:lumMod val="50000"/>
                  </a:schemeClr>
                </a:solidFill>
                <a:effectLst/>
                <a:latin typeface="Aptos Display" panose="020B0004020202020204" pitchFamily="34" charset="0"/>
                <a:ea typeface="Calibri" panose="020F0502020204030204" pitchFamily="34" charset="0"/>
                <a:cs typeface="Calibri" panose="020F0502020204030204" pitchFamily="34" charset="0"/>
              </a:rPr>
              <a:t> </a:t>
            </a:r>
            <a:r>
              <a:rPr lang="fi-FI" sz="1800" i="1" kern="100" dirty="0">
                <a:effectLst/>
                <a:latin typeface="Aptos Display" panose="020B0004020202020204" pitchFamily="34" charset="0"/>
                <a:ea typeface="Calibri" panose="020F0502020204030204" pitchFamily="34" charset="0"/>
                <a:cs typeface="Calibri" panose="020F0502020204030204" pitchFamily="34" charset="0"/>
              </a:rPr>
              <a:t>Sosiaali- ja terveydenhuollon järjestäminen Suomessa, Valtakunnallinen asiantuntija-arvio, syksy 2023 THL; Hyvinvointialueiden tilanne iäkkäiden näkökulmasta. Anna Haverinen, </a:t>
            </a:r>
            <a:r>
              <a:rPr lang="fi-FI" sz="1800" i="1" kern="100" dirty="0" err="1">
                <a:effectLst/>
                <a:latin typeface="Aptos Display" panose="020B0004020202020204" pitchFamily="34" charset="0"/>
                <a:ea typeface="Calibri" panose="020F0502020204030204" pitchFamily="34" charset="0"/>
                <a:cs typeface="Calibri" panose="020F0502020204030204" pitchFamily="34" charset="0"/>
              </a:rPr>
              <a:t>Hyvil</a:t>
            </a:r>
            <a:r>
              <a:rPr lang="fi-FI" sz="1800" i="1" kern="100" dirty="0">
                <a:effectLst/>
                <a:latin typeface="Aptos Display" panose="020B0004020202020204" pitchFamily="34" charset="0"/>
                <a:ea typeface="Calibri" panose="020F0502020204030204" pitchFamily="34" charset="0"/>
                <a:cs typeface="Calibri" panose="020F0502020204030204" pitchFamily="34" charset="0"/>
              </a:rPr>
              <a:t>. VANK 14.2.2024</a:t>
            </a:r>
          </a:p>
          <a:p>
            <a:pPr>
              <a:lnSpc>
                <a:spcPct val="107000"/>
              </a:lnSpc>
              <a:spcAft>
                <a:spcPts val="800"/>
              </a:spcAft>
            </a:pPr>
            <a:r>
              <a:rPr lang="fi-FI" sz="2400" kern="100" dirty="0">
                <a:effectLst/>
                <a:latin typeface="Aptos Display" panose="020B0004020202020204" pitchFamily="34" charset="0"/>
                <a:ea typeface="Calibri" panose="020F0502020204030204" pitchFamily="34" charset="0"/>
                <a:cs typeface="Calibri" panose="020F0502020204030204" pitchFamily="34" charset="0"/>
              </a:rPr>
              <a:t>Vanhusasiavaltuutetun mukaan yhä useampi ikääntynyt jää liian vähien palvelujen varaan tai ei saa niitä lainkaan </a:t>
            </a:r>
            <a:r>
              <a:rPr lang="fi-FI" sz="1800" i="1" kern="100" dirty="0">
                <a:effectLst/>
                <a:latin typeface="Aptos Display" panose="020B0004020202020204" pitchFamily="34" charset="0"/>
                <a:ea typeface="Calibri" panose="020F0502020204030204" pitchFamily="34" charset="0"/>
                <a:cs typeface="Calibri" panose="020F0502020204030204" pitchFamily="34" charset="0"/>
              </a:rPr>
              <a:t>Vanhusasiavaltuutetun kertomus eduskunnalle 2024 K 3/2024 vp</a:t>
            </a:r>
          </a:p>
        </p:txBody>
      </p:sp>
      <p:sp>
        <p:nvSpPr>
          <p:cNvPr id="4" name="Päivämäärän paikkamerkki 3">
            <a:extLst>
              <a:ext uri="{FF2B5EF4-FFF2-40B4-BE49-F238E27FC236}">
                <a16:creationId xmlns:a16="http://schemas.microsoft.com/office/drawing/2014/main" id="{CAD19E88-593A-CD34-FF3A-0A7C23780A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30913-0FDE-4506-A9CA-157045887015}"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9EE00642-ABA3-08D6-E745-7477205555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7341F5D4-8273-E857-C195-A7B5717994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73620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A04DF66-DE28-BA08-6293-8A35AF898C3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A222A-9057-4763-9BF3-03B6DC636FD0}"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atunnisteen paikkamerkki 2">
            <a:extLst>
              <a:ext uri="{FF2B5EF4-FFF2-40B4-BE49-F238E27FC236}">
                <a16:creationId xmlns:a16="http://schemas.microsoft.com/office/drawing/2014/main" id="{D664DBE6-7F48-1638-9D6B-91F5B8C7AD0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4" name="Dian numeron paikkamerkki 3">
            <a:extLst>
              <a:ext uri="{FF2B5EF4-FFF2-40B4-BE49-F238E27FC236}">
                <a16:creationId xmlns:a16="http://schemas.microsoft.com/office/drawing/2014/main" id="{6343761E-13B0-131E-A0EB-9BAD85983D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Tekstiruutu 5">
            <a:extLst>
              <a:ext uri="{FF2B5EF4-FFF2-40B4-BE49-F238E27FC236}">
                <a16:creationId xmlns:a16="http://schemas.microsoft.com/office/drawing/2014/main" id="{3052F62B-6ED5-5C0F-0CF5-04FA8589483F}"/>
              </a:ext>
            </a:extLst>
          </p:cNvPr>
          <p:cNvSpPr txBox="1"/>
          <p:nvPr/>
        </p:nvSpPr>
        <p:spPr>
          <a:xfrm>
            <a:off x="201880" y="1048883"/>
            <a:ext cx="11317185" cy="549002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i-FI" sz="2400" b="0"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Calibri" panose="020F0502020204030204" pitchFamily="34" charset="0"/>
              </a:rPr>
              <a:t>Mikään ei viittaa siihen, että iäkkäiden avun ja hoidon tarpeet olisivat nopeasti vähentyneet. Hoivapalveluja on tarpeeseen nähden liian vähän: Suomessa tiedetään olevan ikääntyneiden ”hoivaköyhyyttä” </a:t>
            </a:r>
            <a:r>
              <a:rPr kumimoji="0" lang="fi-FI" sz="1800" b="0" i="1" u="none" strike="noStrike" kern="100" cap="none" spc="0" normalizeH="0" baseline="0" noProof="0" dirty="0">
                <a:ln>
                  <a:noFill/>
                </a:ln>
                <a:solidFill>
                  <a:prstClr val="black"/>
                </a:solidFill>
                <a:effectLst/>
                <a:uLnTx/>
                <a:uFillTx/>
                <a:latin typeface="Arial Nova Cond" panose="020B0506020202020204" pitchFamily="34" charset="0"/>
                <a:ea typeface="Calibri" panose="020F0502020204030204" pitchFamily="34" charset="0"/>
                <a:cs typeface="Calibri" panose="020F0502020204030204" pitchFamily="34" charset="0"/>
              </a:rPr>
              <a:t>Kröger ym. 2019 </a:t>
            </a:r>
            <a:r>
              <a:rPr kumimoji="0" lang="fi-FI" sz="1800" b="0" i="1" u="sng" strike="noStrike" kern="100" cap="none" spc="0" normalizeH="0" baseline="0" noProof="0" dirty="0">
                <a:ln>
                  <a:noFill/>
                </a:ln>
                <a:solidFill>
                  <a:srgbClr val="0563C1"/>
                </a:solidFill>
                <a:effectLst/>
                <a:uLnTx/>
                <a:uFillTx/>
                <a:latin typeface="Arial Nova Cond" panose="020B0506020202020204" pitchFamily="34" charset="0"/>
                <a:ea typeface="Calibri" panose="020F0502020204030204" pitchFamily="34" charset="0"/>
                <a:cs typeface="Calibri" panose="020F0502020204030204" pitchFamily="34" charset="0"/>
                <a:hlinkClick r:id="rId2"/>
              </a:rPr>
              <a:t>https://www.julkari.fi/bitstream/handle/10024/137957/YP1902_Krogerym.pdf?sequence=2&amp;isAllowed=y</a:t>
            </a:r>
            <a:r>
              <a:rPr kumimoji="0" lang="fi-FI" sz="1800" b="0" i="1" u="none" strike="noStrike" kern="100" cap="none" spc="0" normalizeH="0" baseline="0" noProof="0" dirty="0">
                <a:ln>
                  <a:noFill/>
                </a:ln>
                <a:solidFill>
                  <a:prstClr val="black"/>
                </a:solidFill>
                <a:effectLst/>
                <a:uLnTx/>
                <a:uFillTx/>
                <a:latin typeface="Arial Nova Cond" panose="020B0506020202020204" pitchFamily="34" charset="0"/>
                <a:ea typeface="Calibri" panose="020F0502020204030204" pitchFamily="34" charset="0"/>
                <a:cs typeface="Calibri" panose="020F0502020204030204" pitchFamily="34" charset="0"/>
              </a:rPr>
              <a:t>; </a:t>
            </a:r>
            <a:r>
              <a:rPr kumimoji="0" lang="fi-FI" sz="1800" b="0" i="1" u="none" strike="noStrike" kern="100" cap="none" spc="0" normalizeH="0" baseline="0" noProof="0" dirty="0" err="1">
                <a:ln>
                  <a:noFill/>
                </a:ln>
                <a:solidFill>
                  <a:prstClr val="black"/>
                </a:solidFill>
                <a:effectLst/>
                <a:uLnTx/>
                <a:uFillTx/>
                <a:latin typeface="Arial Nova Cond" panose="020B0506020202020204" pitchFamily="34" charset="0"/>
                <a:ea typeface="Calibri" panose="020F0502020204030204" pitchFamily="34" charset="0"/>
                <a:cs typeface="Calibri" panose="020F0502020204030204" pitchFamily="34" charset="0"/>
              </a:rPr>
              <a:t>Transformation</a:t>
            </a:r>
            <a:r>
              <a:rPr kumimoji="0" lang="fi-FI" sz="1800" b="0" i="1" u="none" strike="noStrike" kern="100" cap="none" spc="0" normalizeH="0" baseline="0" noProof="0" dirty="0">
                <a:ln>
                  <a:noFill/>
                </a:ln>
                <a:solidFill>
                  <a:prstClr val="black"/>
                </a:solidFill>
                <a:effectLst/>
                <a:uLnTx/>
                <a:uFillTx/>
                <a:latin typeface="Arial Nova Cond" panose="020B0506020202020204" pitchFamily="34" charset="0"/>
                <a:ea typeface="Calibri" panose="020F0502020204030204" pitchFamily="34" charset="0"/>
                <a:cs typeface="Calibri" panose="020F0502020204030204" pitchFamily="34" charset="0"/>
              </a:rPr>
              <a:t> </a:t>
            </a:r>
            <a:r>
              <a:rPr kumimoji="0" lang="fi-FI" sz="1800" b="0" i="1" u="none" strike="noStrike" kern="100" cap="none" spc="0" normalizeH="0" baseline="0" noProof="0" dirty="0" err="1">
                <a:ln>
                  <a:noFill/>
                </a:ln>
                <a:solidFill>
                  <a:prstClr val="black"/>
                </a:solidFill>
                <a:effectLst/>
                <a:uLnTx/>
                <a:uFillTx/>
                <a:latin typeface="Arial Nova Cond" panose="020B0506020202020204" pitchFamily="34" charset="0"/>
                <a:ea typeface="Calibri" panose="020F0502020204030204" pitchFamily="34" charset="0"/>
                <a:cs typeface="Calibri" panose="020F0502020204030204" pitchFamily="34" charset="0"/>
              </a:rPr>
              <a:t>by</a:t>
            </a:r>
            <a:r>
              <a:rPr kumimoji="0" lang="fi-FI" sz="1800" b="0" i="1" u="none" strike="noStrike" kern="100" cap="none" spc="0" normalizeH="0" baseline="0" noProof="0" dirty="0">
                <a:ln>
                  <a:noFill/>
                </a:ln>
                <a:solidFill>
                  <a:prstClr val="black"/>
                </a:solidFill>
                <a:effectLst/>
                <a:uLnTx/>
                <a:uFillTx/>
                <a:latin typeface="Arial Nova Cond" panose="020B0506020202020204" pitchFamily="34" charset="0"/>
                <a:ea typeface="Calibri" panose="020F0502020204030204" pitchFamily="34" charset="0"/>
                <a:cs typeface="Calibri" panose="020F0502020204030204" pitchFamily="34" charset="0"/>
              </a:rPr>
              <a:t> </a:t>
            </a:r>
            <a:r>
              <a:rPr kumimoji="0" lang="fi-FI" sz="1800" b="0" i="1" u="none" strike="noStrike" kern="100" cap="none" spc="0" normalizeH="0" baseline="0" noProof="0" dirty="0" err="1">
                <a:ln>
                  <a:noFill/>
                </a:ln>
                <a:solidFill>
                  <a:prstClr val="black"/>
                </a:solidFill>
                <a:effectLst/>
                <a:uLnTx/>
                <a:uFillTx/>
                <a:latin typeface="Arial Nova Cond" panose="020B0506020202020204" pitchFamily="34" charset="0"/>
                <a:ea typeface="Calibri" panose="020F0502020204030204" pitchFamily="34" charset="0"/>
                <a:cs typeface="Calibri" panose="020F0502020204030204" pitchFamily="34" charset="0"/>
              </a:rPr>
              <a:t>stealth</a:t>
            </a:r>
            <a:r>
              <a:rPr kumimoji="0" lang="fi-FI" sz="1800" b="0" i="1" u="none" strike="noStrike" kern="100" cap="none" spc="0" normalizeH="0" baseline="0" noProof="0" dirty="0">
                <a:ln>
                  <a:noFill/>
                </a:ln>
                <a:solidFill>
                  <a:prstClr val="black"/>
                </a:solidFill>
                <a:effectLst/>
                <a:uLnTx/>
                <a:uFillTx/>
                <a:latin typeface="Arial Nova Cond" panose="020B0506020202020204" pitchFamily="34" charset="0"/>
                <a:ea typeface="Calibri" panose="020F0502020204030204" pitchFamily="34" charset="0"/>
                <a:cs typeface="Calibri" panose="020F0502020204030204" pitchFamily="34" charset="0"/>
              </a:rPr>
              <a:t>: </a:t>
            </a:r>
            <a:r>
              <a:rPr kumimoji="0" lang="fi-FI" sz="1800" b="0" i="1" u="none" strike="noStrike" kern="100" cap="none" spc="0" normalizeH="0" baseline="0" noProof="0" dirty="0" err="1">
                <a:ln>
                  <a:noFill/>
                </a:ln>
                <a:solidFill>
                  <a:prstClr val="black"/>
                </a:solidFill>
                <a:effectLst/>
                <a:uLnTx/>
                <a:uFillTx/>
                <a:latin typeface="Arial Nova Cond" panose="020B0506020202020204" pitchFamily="34" charset="0"/>
                <a:ea typeface="Calibri" panose="020F0502020204030204" pitchFamily="34" charset="0"/>
                <a:cs typeface="Calibri" panose="020F0502020204030204" pitchFamily="34" charset="0"/>
              </a:rPr>
              <a:t>the</a:t>
            </a:r>
            <a:r>
              <a:rPr kumimoji="0" lang="fi-FI" sz="1800" b="0" i="1" u="none" strike="noStrike" kern="100" cap="none" spc="0" normalizeH="0" baseline="0" noProof="0" dirty="0">
                <a:ln>
                  <a:noFill/>
                </a:ln>
                <a:solidFill>
                  <a:prstClr val="black"/>
                </a:solidFill>
                <a:effectLst/>
                <a:uLnTx/>
                <a:uFillTx/>
                <a:latin typeface="Arial Nova Cond" panose="020B0506020202020204" pitchFamily="34" charset="0"/>
                <a:ea typeface="Calibri" panose="020F0502020204030204" pitchFamily="34" charset="0"/>
                <a:cs typeface="Calibri" panose="020F0502020204030204" pitchFamily="34" charset="0"/>
              </a:rPr>
              <a:t> </a:t>
            </a:r>
            <a:r>
              <a:rPr kumimoji="0" lang="fi-FI" sz="1800" b="0" i="1" u="none" strike="noStrike" kern="100" cap="none" spc="0" normalizeH="0" baseline="0" noProof="0" dirty="0" err="1">
                <a:ln>
                  <a:noFill/>
                </a:ln>
                <a:solidFill>
                  <a:prstClr val="black"/>
                </a:solidFill>
                <a:effectLst/>
                <a:uLnTx/>
                <a:uFillTx/>
                <a:latin typeface="Arial Nova Cond" panose="020B0506020202020204" pitchFamily="34" charset="0"/>
                <a:ea typeface="Calibri" panose="020F0502020204030204" pitchFamily="34" charset="0"/>
                <a:cs typeface="Calibri" panose="020F0502020204030204" pitchFamily="34" charset="0"/>
              </a:rPr>
              <a:t>retargeting</a:t>
            </a:r>
            <a:r>
              <a:rPr kumimoji="0" lang="fi-FI" sz="1800" b="0" i="1" u="none" strike="noStrike" kern="100" cap="none" spc="0" normalizeH="0" baseline="0" noProof="0" dirty="0">
                <a:ln>
                  <a:noFill/>
                </a:ln>
                <a:solidFill>
                  <a:prstClr val="black"/>
                </a:solidFill>
                <a:effectLst/>
                <a:uLnTx/>
                <a:uFillTx/>
                <a:latin typeface="Arial Nova Cond" panose="020B0506020202020204" pitchFamily="34" charset="0"/>
                <a:ea typeface="Calibri" panose="020F0502020204030204" pitchFamily="34" charset="0"/>
                <a:cs typeface="Calibri" panose="020F0502020204030204" pitchFamily="34" charset="0"/>
              </a:rPr>
              <a:t> of home </a:t>
            </a:r>
            <a:r>
              <a:rPr kumimoji="0" lang="fi-FI" sz="1800" b="0" i="1" u="none" strike="noStrike" kern="100" cap="none" spc="0" normalizeH="0" baseline="0" noProof="0" dirty="0" err="1">
                <a:ln>
                  <a:noFill/>
                </a:ln>
                <a:solidFill>
                  <a:prstClr val="black"/>
                </a:solidFill>
                <a:effectLst/>
                <a:uLnTx/>
                <a:uFillTx/>
                <a:latin typeface="Arial Nova Cond" panose="020B0506020202020204" pitchFamily="34" charset="0"/>
                <a:ea typeface="Calibri" panose="020F0502020204030204" pitchFamily="34" charset="0"/>
                <a:cs typeface="Calibri" panose="020F0502020204030204" pitchFamily="34" charset="0"/>
              </a:rPr>
              <a:t>care</a:t>
            </a:r>
            <a:r>
              <a:rPr kumimoji="0" lang="fi-FI" sz="1800" b="0" i="1" u="none" strike="noStrike" kern="100" cap="none" spc="0" normalizeH="0" baseline="0" noProof="0" dirty="0">
                <a:ln>
                  <a:noFill/>
                </a:ln>
                <a:solidFill>
                  <a:prstClr val="black"/>
                </a:solidFill>
                <a:effectLst/>
                <a:uLnTx/>
                <a:uFillTx/>
                <a:latin typeface="Arial Nova Cond" panose="020B0506020202020204" pitchFamily="34" charset="0"/>
                <a:ea typeface="Calibri" panose="020F0502020204030204" pitchFamily="34" charset="0"/>
                <a:cs typeface="Calibri" panose="020F0502020204030204" pitchFamily="34" charset="0"/>
              </a:rPr>
              <a:t> </a:t>
            </a:r>
            <a:r>
              <a:rPr kumimoji="0" lang="fi-FI" sz="1800" b="0" i="1" u="none" strike="noStrike" kern="100" cap="none" spc="0" normalizeH="0" baseline="0" noProof="0" dirty="0" err="1">
                <a:ln>
                  <a:noFill/>
                </a:ln>
                <a:solidFill>
                  <a:prstClr val="black"/>
                </a:solidFill>
                <a:effectLst/>
                <a:uLnTx/>
                <a:uFillTx/>
                <a:latin typeface="Arial Nova Cond" panose="020B0506020202020204" pitchFamily="34" charset="0"/>
                <a:ea typeface="Calibri" panose="020F0502020204030204" pitchFamily="34" charset="0"/>
                <a:cs typeface="Calibri" panose="020F0502020204030204" pitchFamily="34" charset="0"/>
              </a:rPr>
              <a:t>services</a:t>
            </a:r>
            <a:r>
              <a:rPr kumimoji="0" lang="fi-FI" sz="1800" b="0" i="1" u="none" strike="noStrike" kern="100" cap="none" spc="0" normalizeH="0" baseline="0" noProof="0" dirty="0">
                <a:ln>
                  <a:noFill/>
                </a:ln>
                <a:solidFill>
                  <a:prstClr val="black"/>
                </a:solidFill>
                <a:effectLst/>
                <a:uLnTx/>
                <a:uFillTx/>
                <a:latin typeface="Arial Nova Cond" panose="020B0506020202020204" pitchFamily="34" charset="0"/>
                <a:ea typeface="Calibri" panose="020F0502020204030204" pitchFamily="34" charset="0"/>
                <a:cs typeface="Calibri" panose="020F0502020204030204" pitchFamily="34" charset="0"/>
              </a:rPr>
              <a:t> in Finland, Kröger 2012 </a:t>
            </a:r>
            <a:r>
              <a:rPr kumimoji="0" lang="fi-FI" sz="1800" b="0" i="1" u="sng" strike="noStrike" kern="100" cap="none" spc="0" normalizeH="0" baseline="0" noProof="0" dirty="0">
                <a:ln>
                  <a:noFill/>
                </a:ln>
                <a:solidFill>
                  <a:srgbClr val="0563C1"/>
                </a:solidFill>
                <a:effectLst/>
                <a:uLnTx/>
                <a:uFillTx/>
                <a:latin typeface="Arial Nova Cond" panose="020B0506020202020204" pitchFamily="34" charset="0"/>
                <a:ea typeface="Calibri" panose="020F0502020204030204" pitchFamily="34" charset="0"/>
                <a:cs typeface="Calibri" panose="020F0502020204030204" pitchFamily="34" charset="0"/>
                <a:hlinkClick r:id="rId3"/>
              </a:rPr>
              <a:t>https://pubmed.ncbi.nlm.nih.gov/22151838/</a:t>
            </a:r>
            <a:endParaRPr kumimoji="0" lang="fi-FI" sz="1800" b="0" i="1" u="sng" strike="noStrike" kern="100" cap="none" spc="0" normalizeH="0" baseline="0" noProof="0" dirty="0">
              <a:ln>
                <a:noFill/>
              </a:ln>
              <a:solidFill>
                <a:srgbClr val="0563C1"/>
              </a:solidFill>
              <a:effectLst/>
              <a:uLnTx/>
              <a:uFillTx/>
              <a:latin typeface="Arial Nova Cond" panose="020B0506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i-FI" sz="2800" b="0"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i-FI" sz="2400" b="0"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Calibri" panose="020F0502020204030204" pitchFamily="34" charset="0"/>
              </a:rPr>
              <a:t>Kun laitosmuotoisen vanhainkodeissa ja terveyskeskusten vuodeosastoilla annettavan ympärivuorokautisen hoivan määrää on vähennetty huomattavasti viimeisen parin kymmenen vuoden aikana, on tästä on seurannut se, että </a:t>
            </a:r>
            <a:r>
              <a:rPr kumimoji="0" lang="fi-FI" sz="2400" b="1" i="0" u="none" strike="noStrike" kern="100" cap="none" spc="0" normalizeH="0" baseline="0" noProof="0" dirty="0">
                <a:ln>
                  <a:noFill/>
                </a:ln>
                <a:solidFill>
                  <a:srgbClr val="0070C0"/>
                </a:solidFill>
                <a:effectLst/>
                <a:uLnTx/>
                <a:uFillTx/>
                <a:latin typeface="Aptos Display" panose="020B0004020202020204" pitchFamily="34" charset="0"/>
                <a:ea typeface="Calibri" panose="020F0502020204030204" pitchFamily="34" charset="0"/>
                <a:cs typeface="Calibri" panose="020F0502020204030204" pitchFamily="34" charset="0"/>
              </a:rPr>
              <a:t>kotona hoidetaan yhä vanhempia, monenlaista apua ja tukea tarvitsevia iäkkäitä</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i-FI" sz="2400" b="1" i="0" u="none" strike="noStrike" kern="100" cap="none" spc="0" normalizeH="0" baseline="0" noProof="0" dirty="0">
              <a:ln>
                <a:noFill/>
              </a:ln>
              <a:solidFill>
                <a:srgbClr val="0070C0"/>
              </a:solidFill>
              <a:effectLst/>
              <a:uLnTx/>
              <a:uFillTx/>
              <a:latin typeface="Aptos Display" panose="020B0004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i-FI" sz="2400" b="0" i="0" u="none" strike="noStrike" kern="1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Calibri" panose="020F0502020204030204" pitchFamily="34" charset="0"/>
              </a:rPr>
              <a:t>Kotihoito ei kuitenkaan ole kompensoinut ympärivuorokautisen hoivan laskua</a:t>
            </a:r>
            <a:endParaRPr kumimoji="0" lang="fi-FI" sz="2400" b="1" i="0" u="none" strike="noStrike" kern="100" cap="none" spc="0" normalizeH="0" baseline="0" noProof="0" dirty="0">
              <a:ln>
                <a:noFill/>
              </a:ln>
              <a:solidFill>
                <a:srgbClr val="0070C0"/>
              </a:solidFill>
              <a:effectLst/>
              <a:uLnTx/>
              <a:uFillTx/>
              <a:latin typeface="Aptos Display" panose="020B0004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i-FI" sz="1800" b="0" i="1" u="none" strike="noStrike" kern="100" cap="none" spc="0" normalizeH="0" baseline="0" noProof="0" dirty="0">
              <a:ln>
                <a:noFill/>
              </a:ln>
              <a:solidFill>
                <a:prstClr val="black"/>
              </a:solidFill>
              <a:effectLst/>
              <a:uLnTx/>
              <a:uFillTx/>
              <a:latin typeface="Arial Nova Cond" panose="020B0506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0737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624172-90AC-4A76-6380-09BE4F22A225}"/>
              </a:ext>
            </a:extLst>
          </p:cNvPr>
          <p:cNvSpPr>
            <a:spLocks noGrp="1"/>
          </p:cNvSpPr>
          <p:nvPr>
            <p:ph type="title"/>
          </p:nvPr>
        </p:nvSpPr>
        <p:spPr>
          <a:xfrm>
            <a:off x="84463" y="0"/>
            <a:ext cx="11269338" cy="1690689"/>
          </a:xfrm>
        </p:spPr>
        <p:txBody>
          <a:bodyPr>
            <a:noAutofit/>
          </a:bodyPr>
          <a:lstStyle/>
          <a:p>
            <a:pPr>
              <a:lnSpc>
                <a:spcPct val="107000"/>
              </a:lnSpc>
              <a:spcAft>
                <a:spcPts val="800"/>
              </a:spcAft>
            </a:pPr>
            <a:r>
              <a:rPr lang="fi-FI" kern="100" dirty="0">
                <a:effectLst/>
                <a:latin typeface="Aptos Display" panose="020B0004020202020204" pitchFamily="34" charset="0"/>
                <a:ea typeface="Calibri" panose="020F0502020204030204" pitchFamily="34" charset="0"/>
                <a:cs typeface="Calibri" panose="020F0502020204030204" pitchFamily="34" charset="0"/>
              </a:rPr>
              <a:t>Kotihoidon saatavuudessa ja laadussa on ongelmia</a:t>
            </a:r>
          </a:p>
        </p:txBody>
      </p:sp>
      <p:sp>
        <p:nvSpPr>
          <p:cNvPr id="3" name="Sisällön paikkamerkki 2">
            <a:extLst>
              <a:ext uri="{FF2B5EF4-FFF2-40B4-BE49-F238E27FC236}">
                <a16:creationId xmlns:a16="http://schemas.microsoft.com/office/drawing/2014/main" id="{D1F300E4-2023-C0E9-CB8B-4B8AD7177B93}"/>
              </a:ext>
            </a:extLst>
          </p:cNvPr>
          <p:cNvSpPr>
            <a:spLocks noGrp="1"/>
          </p:cNvSpPr>
          <p:nvPr>
            <p:ph idx="1"/>
          </p:nvPr>
        </p:nvSpPr>
        <p:spPr>
          <a:xfrm>
            <a:off x="84463" y="1690689"/>
            <a:ext cx="12023074" cy="4486273"/>
          </a:xfrm>
        </p:spPr>
        <p:txBody>
          <a:bodyPr>
            <a:noAutofit/>
          </a:bodyPr>
          <a:lstStyle/>
          <a:p>
            <a:pPr>
              <a:lnSpc>
                <a:spcPct val="107000"/>
              </a:lnSpc>
              <a:spcAft>
                <a:spcPts val="800"/>
              </a:spcAft>
            </a:pPr>
            <a:r>
              <a:rPr lang="fi-FI" sz="2000" kern="100" dirty="0">
                <a:effectLst/>
                <a:latin typeface="Aptos Display" panose="020B0004020202020204" pitchFamily="34" charset="0"/>
                <a:ea typeface="Calibri" panose="020F0502020204030204" pitchFamily="34" charset="0"/>
                <a:cs typeface="Calibri" panose="020F0502020204030204" pitchFamily="34" charset="0"/>
              </a:rPr>
              <a:t>Samalla kun kotihoitoa saavien osuus on vähentynyt, ovat myös kotihoidon käyntimäärät vähentyneet selvästi. </a:t>
            </a:r>
            <a:r>
              <a:rPr lang="fi-FI" sz="2000" kern="100" dirty="0">
                <a:latin typeface="Aptos Display" panose="020B0004020202020204" pitchFamily="34" charset="0"/>
                <a:ea typeface="Calibri" panose="020F0502020204030204" pitchFamily="34" charset="0"/>
                <a:cs typeface="Calibri" panose="020F0502020204030204" pitchFamily="34" charset="0"/>
              </a:rPr>
              <a:t>K</a:t>
            </a:r>
            <a:r>
              <a:rPr lang="fi-FI" sz="2000" kern="100" dirty="0">
                <a:effectLst/>
                <a:latin typeface="Aptos Display" panose="020B0004020202020204" pitchFamily="34" charset="0"/>
                <a:ea typeface="Calibri" panose="020F0502020204030204" pitchFamily="34" charset="0"/>
                <a:cs typeface="Calibri" panose="020F0502020204030204" pitchFamily="34" charset="0"/>
              </a:rPr>
              <a:t>äyntimäärät romahtivat v.  2022 ja käyntejä tehtiin 2,2 mil</a:t>
            </a:r>
            <a:r>
              <a:rPr lang="fi-FI" sz="2000" kern="100" dirty="0">
                <a:latin typeface="Aptos Display" panose="020B0004020202020204" pitchFamily="34" charset="0"/>
                <a:ea typeface="Calibri" panose="020F0502020204030204" pitchFamily="34" charset="0"/>
                <a:cs typeface="Calibri" panose="020F0502020204030204" pitchFamily="34" charset="0"/>
              </a:rPr>
              <a:t>j. v</a:t>
            </a:r>
            <a:r>
              <a:rPr lang="fi-FI" sz="2000" kern="100" dirty="0">
                <a:effectLst/>
                <a:latin typeface="Aptos Display" panose="020B0004020202020204" pitchFamily="34" charset="0"/>
                <a:ea typeface="Calibri" panose="020F0502020204030204" pitchFamily="34" charset="0"/>
                <a:cs typeface="Calibri" panose="020F0502020204030204" pitchFamily="34" charset="0"/>
              </a:rPr>
              <a:t>ähemmän edellisvuoteen verrattuna. Vuonna 2023 kattavuus laski edelleen </a:t>
            </a:r>
            <a:r>
              <a:rPr lang="fi-FI" sz="1800" i="1" kern="100" dirty="0">
                <a:effectLst/>
                <a:latin typeface="Aptos Display" panose="020B0004020202020204" pitchFamily="34" charset="0"/>
                <a:ea typeface="Calibri" panose="020F0502020204030204" pitchFamily="34" charset="0"/>
                <a:cs typeface="Calibri" panose="020F0502020204030204" pitchFamily="34" charset="0"/>
              </a:rPr>
              <a:t>THL Tiedote 30.5.2023 </a:t>
            </a:r>
            <a:r>
              <a:rPr lang="fi-FI" sz="1800" i="1" u="sng" kern="100" dirty="0">
                <a:solidFill>
                  <a:srgbClr val="467886"/>
                </a:solidFill>
                <a:effectLst/>
                <a:latin typeface="Aptos Display" panose="020B0004020202020204" pitchFamily="34" charset="0"/>
                <a:ea typeface="Calibri" panose="020F0502020204030204" pitchFamily="34" charset="0"/>
                <a:cs typeface="Calibri" panose="020F0502020204030204" pitchFamily="34" charset="0"/>
                <a:hlinkClick r:id="rId2"/>
              </a:rPr>
              <a:t>https://thl.fi/fi/-/yha-harvemmat-saavat-kotihoidonpalveluja-vaikka-palvelujen-tarve-on-jyrkassa-kasvussa</a:t>
            </a:r>
            <a:r>
              <a:rPr lang="fi-FI" sz="1800" i="1" kern="100" dirty="0">
                <a:effectLst/>
                <a:latin typeface="Aptos Display" panose="020B0004020202020204" pitchFamily="34" charset="0"/>
                <a:ea typeface="Calibri" panose="020F0502020204030204" pitchFamily="34" charset="0"/>
                <a:cs typeface="Calibri" panose="020F0502020204030204" pitchFamily="34" charset="0"/>
              </a:rPr>
              <a:t> Kotihoito 2022; Kotihoidon käynti ja asiakasmäärä väheni vuonna 2022. THL Tilastoraportti 28/2023</a:t>
            </a:r>
            <a:endParaRPr lang="fi-FI" sz="1800" kern="100" dirty="0">
              <a:effectLst/>
              <a:latin typeface="Aptos Display" panose="020B0004020202020204" pitchFamily="34" charset="0"/>
              <a:ea typeface="Calibri" panose="020F0502020204030204" pitchFamily="34" charset="0"/>
              <a:cs typeface="Calibri" panose="020F0502020204030204" pitchFamily="34" charset="0"/>
            </a:endParaRPr>
          </a:p>
          <a:p>
            <a:pPr>
              <a:lnSpc>
                <a:spcPct val="107000"/>
              </a:lnSpc>
              <a:spcAft>
                <a:spcPts val="800"/>
              </a:spcAft>
            </a:pPr>
            <a:r>
              <a:rPr lang="fi-FI" sz="2000" kern="100" dirty="0">
                <a:effectLst/>
                <a:latin typeface="Aptos Display" panose="020B0004020202020204" pitchFamily="34" charset="0"/>
                <a:ea typeface="Calibri" panose="020F0502020204030204" pitchFamily="34" charset="0"/>
                <a:cs typeface="Calibri" panose="020F0502020204030204" pitchFamily="34" charset="0"/>
              </a:rPr>
              <a:t>Päivittäisen avun määrä on keskimäärin 33 minuuttia, ja se voi jakaantua useamman käynnin kesken saman vuorokauden aikana </a:t>
            </a:r>
            <a:r>
              <a:rPr lang="fi-FI" sz="1800" i="1" kern="100" dirty="0">
                <a:effectLst/>
                <a:latin typeface="Aptos Display" panose="020B0004020202020204" pitchFamily="34" charset="0"/>
                <a:ea typeface="Calibri" panose="020F0502020204030204" pitchFamily="34" charset="0"/>
                <a:cs typeface="Calibri" panose="020F0502020204030204" pitchFamily="34" charset="0"/>
              </a:rPr>
              <a:t>Pesonen ym. 2022 </a:t>
            </a:r>
            <a:r>
              <a:rPr lang="fi-FI" sz="1800" i="1" dirty="0">
                <a:latin typeface="Aptos Display" panose="020B0004020202020204" pitchFamily="34" charset="0"/>
              </a:rPr>
              <a:t>Asiakkaiden saama hoitoaika suhteessa asiakkaan palvelutarpeeseen ikäihmisten palveluissa -tuloksia Aikamittaushankkeesta. Tutkimuksesta tiiviisti 37/2022. Terveyden ja hyvinvoinnin laitos, Helsinki. </a:t>
            </a:r>
          </a:p>
          <a:p>
            <a:pPr>
              <a:lnSpc>
                <a:spcPct val="107000"/>
              </a:lnSpc>
              <a:spcAft>
                <a:spcPts val="800"/>
              </a:spcAft>
            </a:pPr>
            <a:r>
              <a:rPr lang="fi-FI" sz="2000" kern="100" dirty="0">
                <a:effectLst/>
                <a:latin typeface="Aptos Display" panose="020B0004020202020204" pitchFamily="34" charset="0"/>
                <a:ea typeface="Calibri" panose="020F0502020204030204" pitchFamily="34" charset="0"/>
                <a:cs typeface="Calibri" panose="020F0502020204030204" pitchFamily="34" charset="0"/>
              </a:rPr>
              <a:t>Käynnit ovat lähes yksinomaan suuntautuneet paljon palveluita tarvitseville. Tällöin vähemmän apua tarvitsevat jäävät kokonaan ilman, vaikka se olisi heidän selviytymiselleen välttämätöntä</a:t>
            </a:r>
          </a:p>
          <a:p>
            <a:pPr>
              <a:lnSpc>
                <a:spcPct val="107000"/>
              </a:lnSpc>
              <a:spcAft>
                <a:spcPts val="800"/>
              </a:spcAft>
            </a:pPr>
            <a:r>
              <a:rPr lang="fi-FI" sz="2000" kern="100" dirty="0">
                <a:effectLst/>
                <a:latin typeface="Aptos Display" panose="020B0004020202020204" pitchFamily="34" charset="0"/>
                <a:ea typeface="Calibri" panose="020F0502020204030204" pitchFamily="34" charset="0"/>
                <a:cs typeface="Calibri" panose="020F0502020204030204" pitchFamily="34" charset="0"/>
              </a:rPr>
              <a:t>Kotihoidon suunnitelluista palvelutunneista toteutui vuonna 2023 vähintään suunniteltu määrä vain 53 %:ssa yksiköistä </a:t>
            </a:r>
            <a:r>
              <a:rPr lang="fi-FI" sz="1800" i="1" kern="100" dirty="0">
                <a:effectLst/>
                <a:latin typeface="Aptos Display" panose="020B0004020202020204" pitchFamily="34" charset="0"/>
                <a:ea typeface="Calibri" panose="020F0502020204030204" pitchFamily="34" charset="0"/>
                <a:cs typeface="Calibri" panose="020F0502020204030204" pitchFamily="34" charset="0"/>
              </a:rPr>
              <a:t>THL tilastoraportti 16/2024 </a:t>
            </a:r>
            <a:r>
              <a:rPr lang="fi-FI" sz="1800" i="1" u="sng" kern="100" dirty="0">
                <a:solidFill>
                  <a:srgbClr val="467886"/>
                </a:solidFill>
                <a:effectLst/>
                <a:latin typeface="Aptos Display" panose="020B0004020202020204" pitchFamily="34" charset="0"/>
                <a:ea typeface="Calibri" panose="020F0502020204030204" pitchFamily="34" charset="0"/>
                <a:cs typeface="Calibri" panose="020F0502020204030204" pitchFamily="34" charset="0"/>
                <a:hlinkClick r:id="rId3"/>
              </a:rPr>
              <a:t>Vanhuspalvelujen tila 2023: Kotihoidon asiakkaille suunniteltu palvelutuntien määrä toteutuu puolessa yksiköistä</a:t>
            </a:r>
            <a:endParaRPr lang="fi-FI" sz="1800" i="1" kern="100" dirty="0">
              <a:effectLst/>
              <a:latin typeface="Aptos Display" panose="020B0004020202020204" pitchFamily="34" charset="0"/>
              <a:ea typeface="Calibri" panose="020F0502020204030204" pitchFamily="34" charset="0"/>
              <a:cs typeface="Calibri" panose="020F0502020204030204" pitchFamily="34" charset="0"/>
            </a:endParaRPr>
          </a:p>
        </p:txBody>
      </p:sp>
      <p:sp>
        <p:nvSpPr>
          <p:cNvPr id="4" name="Päivämäärän paikkamerkki 3">
            <a:extLst>
              <a:ext uri="{FF2B5EF4-FFF2-40B4-BE49-F238E27FC236}">
                <a16:creationId xmlns:a16="http://schemas.microsoft.com/office/drawing/2014/main" id="{0BB5462C-EAC2-F096-8CCC-45CCE3DAECA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30913-0FDE-4506-A9CA-157045887015}"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CEE9252A-D160-5538-7E19-83E24B8E38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9DB054AB-7DA3-72CE-DC43-34AB74C011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3868890"/>
      </p:ext>
    </p:extLst>
  </p:cSld>
  <p:clrMapOvr>
    <a:masterClrMapping/>
  </p:clrMapOvr>
</p:sld>
</file>

<file path=ppt/theme/theme1.xml><?xml version="1.0" encoding="utf-8"?>
<a:theme xmlns:a="http://schemas.openxmlformats.org/drawingml/2006/main" name="1_Office-teema">
  <a:themeElements>
    <a:clrScheme name="Eläkeliitto">
      <a:dk1>
        <a:sysClr val="windowText" lastClr="000000"/>
      </a:dk1>
      <a:lt1>
        <a:sysClr val="window" lastClr="FFFFFF"/>
      </a:lt1>
      <a:dk2>
        <a:srgbClr val="44546A"/>
      </a:dk2>
      <a:lt2>
        <a:srgbClr val="E7E6E6"/>
      </a:lt2>
      <a:accent1>
        <a:srgbClr val="4C8B32"/>
      </a:accent1>
      <a:accent2>
        <a:srgbClr val="80BC32"/>
      </a:accent2>
      <a:accent3>
        <a:srgbClr val="A5A5A5"/>
      </a:accent3>
      <a:accent4>
        <a:srgbClr val="FFCD00"/>
      </a:accent4>
      <a:accent5>
        <a:srgbClr val="D77900"/>
      </a:accent5>
      <a:accent6>
        <a:srgbClr val="00A7E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212</TotalTime>
  <Words>1255</Words>
  <Application>Microsoft Office PowerPoint</Application>
  <PresentationFormat>Laajakuva</PresentationFormat>
  <Paragraphs>112</Paragraphs>
  <Slides>15</Slides>
  <Notes>3</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15</vt:i4>
      </vt:variant>
    </vt:vector>
  </HeadingPairs>
  <TitlesOfParts>
    <vt:vector size="24" baseType="lpstr">
      <vt:lpstr>Aptos</vt:lpstr>
      <vt:lpstr>Aptos Display</vt:lpstr>
      <vt:lpstr>Arial</vt:lpstr>
      <vt:lpstr>Arial Nova Cond</vt:lpstr>
      <vt:lpstr>Calibri</vt:lpstr>
      <vt:lpstr>Source Sans Pro Light</vt:lpstr>
      <vt:lpstr>Source Sans Pro SemiBold</vt:lpstr>
      <vt:lpstr>Wingdings 3</vt:lpstr>
      <vt:lpstr>1_Office-teema</vt:lpstr>
      <vt:lpstr>.</vt:lpstr>
      <vt:lpstr>Eläkeliitto vaikuttaa toiminta- ajatuksensa määrittelemään asiaan</vt:lpstr>
      <vt:lpstr>PowerPoint-esitys</vt:lpstr>
      <vt:lpstr> Varhainen, oikea-aikainen hoito ja hoiva vähentävät hyvinvointialueen kokonaiskustannuksia.   Ikääntyneet ihmiset ovat yhteiskunnan rakentajia, jotka ovat tehneet pitkän työuran ja osallistuneet taloudelliseen ja sosiaaliseen kehitykseen. On moraalisesti oikein tarjota heille hyvä elämänlaatu vanhuudessa. </vt:lpstr>
      <vt:lpstr>Aluevaalit ovat hoivavaalit</vt:lpstr>
      <vt:lpstr>PowerPoint-esitys</vt:lpstr>
      <vt:lpstr>Yhä harvemmat saavat palveluja, vaikka palvelujen tarve on jyrkässä kasvussa</vt:lpstr>
      <vt:lpstr>PowerPoint-esitys</vt:lpstr>
      <vt:lpstr>Kotihoidon saatavuudessa ja laadussa on ongelmia</vt:lpstr>
      <vt:lpstr>Välittävä Suomi – Iäkkäiden hoiva keskiöön Eläkeliiton aluevaaliteemat 2025 </vt:lpstr>
      <vt:lpstr>|1 Lisätään ympärivuorokautisen  palveluasumisen yksikköjä |2 Lisätään kotihoidon resursseja</vt:lpstr>
      <vt:lpstr>|3 Huolehditaan vaikuttavasta hoitoketjusta</vt:lpstr>
      <vt:lpstr>PowerPoint-esitys</vt:lpstr>
      <vt:lpstr>Aikataulu</vt:lpstr>
      <vt:lpstr> Irene Vuorisalo vanhusasiamies Eläkeliitto 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Irene Vuorisalo</dc:creator>
  <cp:lastModifiedBy>Janne Kettunen</cp:lastModifiedBy>
  <cp:revision>41</cp:revision>
  <dcterms:created xsi:type="dcterms:W3CDTF">2024-11-04T11:54:09Z</dcterms:created>
  <dcterms:modified xsi:type="dcterms:W3CDTF">2025-01-20T18:15:54Z</dcterms:modified>
</cp:coreProperties>
</file>