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67" r:id="rId5"/>
    <p:sldId id="269" r:id="rId6"/>
    <p:sldId id="257" r:id="rId7"/>
    <p:sldId id="258" r:id="rId8"/>
    <p:sldId id="270" r:id="rId9"/>
    <p:sldId id="261" r:id="rId10"/>
    <p:sldId id="259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F0AC30-1BDE-43B9-8305-6CBF453CC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828C8A9-62A5-401B-8287-B612CDC38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7B01FC-5600-4F1D-8D6B-4DF90A90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CAA73B-6968-4896-912F-3941F1207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BD7789-54FD-42E0-83F0-B6C13CAE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62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FF6399-34A0-4AA7-B101-B447CC1B2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FB884E-C00A-4021-9C2C-01A30D12F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8DD2EE-9E3D-4EA0-BC85-C46704C0A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877E36-0EA3-475F-BFEC-BD0CD6EE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A1F4CF-4E5F-460A-8831-9C39DE00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11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3A4E243-BD98-4944-8529-6202CD4E8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E823256-CB41-4304-AFBF-3F7251C35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A6490-E7D0-4586-9A05-5B12D849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0653BC-978B-436C-B112-B8C68ADA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6AA403-3B70-4D5B-BE48-1A76B0B8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660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23E854-FF02-4910-87D4-9EBB014A1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B21031-55E7-44AD-9A8F-AC52D0B6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E979A4-F739-4DE7-9C10-1580B548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65838A-C05E-4EE7-9770-4FFFA546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CB2426-9BC3-4FC4-A794-E1B34096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064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AE9414-5113-42F3-A018-E75366ED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C77581F-3E55-4E90-88DB-9CB591D27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F2B6BF-4334-4EAC-8EB5-D3746390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8F0A45-8A9A-4E7B-ACE9-A509DF5B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B00BCF-B80A-49E5-ACC6-B0F00F2B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24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E41B3F-6050-4259-87F4-C674756CF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072EDE-41E1-44E8-9A66-7638DCE30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3780F50-DB82-455C-874D-7CF5960DA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5B56770-2794-495E-BB50-09BBFD11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07112BD-22EB-4D6D-A937-0C0CCF2F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6719AAF-E874-4F40-AFE7-46713E47E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21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791E8C-7A65-4901-8118-345FABDA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EEF8D0-D1E1-482A-B4B4-342567445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E775B8-99A3-48DB-B2FA-9B94329F0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08BB995-0AF6-4706-8089-7DFDF04D9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8CDF58B-4252-4BBD-AE1B-B71AE3164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5B469D5-CE9B-4527-A6A9-499D9DB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D1C462E-80D3-466E-8E80-D1E1BB856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E626D80-EB66-4A3F-8A7F-3A4A2EED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66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B434F1-04DB-4084-BD1D-18D74434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CE1DEE-6FD6-4645-BC76-D52F54A1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A22B613-37BB-441D-9A9D-03BE29C2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B7A1811-E00B-4FE0-A2DC-9BFED838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0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46170FD-4146-4119-8E23-4BDDB431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036E31D-BECF-425D-85F7-2B520C4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A3BCB54-F861-4F0E-86D2-DCD858C2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95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E377B4-2985-44DC-B2C7-384F61CB0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452DF4-378F-44A2-BB1D-C2E816FB7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5C1F349-CCDF-4108-88E3-ABFE41323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7F306BE-4BF9-4B02-B5D4-90612C8D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EE2018-EAB0-4383-9504-17EE1946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19EDF7-5CB0-462C-9FBC-8676C125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59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D6EACC-C545-430F-BEDE-B77BA9AFB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F786EAE-E7AA-4EA9-A27F-257F25F81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3007DFB-2F0A-4646-A75B-E5BEDBD87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CEE918-129D-4573-9370-CFF13310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97B41-933F-49B9-90CF-D2C612A0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A54989F-0CA1-41AA-B35F-2287C72E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9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4579146-3F2C-4C7A-9A11-BA57B6A8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39310E-9AB3-4D03-AF02-F06CD6C76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4D2D21-4EA7-4F37-BA0A-F20AF204D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22AC-24D5-4E25-BD1D-EBE93FDD518E}" type="datetimeFigureOut">
              <a:rPr lang="fi-FI" smtClean="0"/>
              <a:t>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AB1024-E644-418C-A706-0D9D3569B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84A6FD-B395-4053-9016-E634612CF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F973-2AC8-46E7-ABC8-DE5CDA6EA0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85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2A4C6-6303-4187-A0A6-808E621190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fi-FI" dirty="0"/>
            </a:br>
            <a:r>
              <a:rPr lang="fi-FI" sz="3600" dirty="0"/>
              <a:t>Digi- ja väestötietoviraston</a:t>
            </a:r>
            <a:br>
              <a:rPr lang="fi-FI" dirty="0"/>
            </a:br>
            <a:r>
              <a:rPr lang="fi-FI" b="1" dirty="0">
                <a:solidFill>
                  <a:srgbClr val="C00000"/>
                </a:solidFill>
              </a:rPr>
              <a:t>Digitaitosuositukset</a:t>
            </a:r>
            <a:endParaRPr lang="fi-FI" dirty="0">
              <a:solidFill>
                <a:srgbClr val="C00000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49C08E-9CE2-42CD-85DA-0D86F95A0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2431"/>
            <a:ext cx="9144000" cy="1655762"/>
          </a:xfrm>
        </p:spPr>
        <p:txBody>
          <a:bodyPr/>
          <a:lstStyle/>
          <a:p>
            <a:r>
              <a:rPr lang="fi-FI" b="1" dirty="0"/>
              <a:t>…. Eli mitä pitää osata, jotta nyky-yhteiskunnassa </a:t>
            </a:r>
            <a:br>
              <a:rPr lang="fi-FI" dirty="0"/>
            </a:br>
            <a:r>
              <a:rPr lang="fi-FI" b="1" dirty="0"/>
              <a:t>pysyy mukana?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522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FA12C-FF84-438D-B816-219FA09A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Digiosaaminen ja digitaalinen sivistys </a:t>
            </a:r>
            <a:r>
              <a:rPr lang="fi-FI" dirty="0"/>
              <a:t>3/3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B8BD6F-A190-45E2-B00F-5F74A9CD0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600" b="1" dirty="0"/>
              <a:t>Digitaidot ja -sivistys kasvavat yhdessä. </a:t>
            </a:r>
          </a:p>
          <a:p>
            <a:pPr marL="0" indent="0">
              <a:buNone/>
            </a:pPr>
            <a:endParaRPr lang="fi-FI" dirty="0"/>
          </a:p>
          <a:p>
            <a:pPr marL="914400" lvl="2" indent="0">
              <a:buNone/>
            </a:pPr>
            <a:r>
              <a:rPr lang="fi-FI" sz="3200" dirty="0"/>
              <a:t>”Työ tekijäänsä opettaa!”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289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500844-7061-467B-A3C1-2A8B3CC7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Digitaaliset kansalaistaidot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43DB24-8279-4C74-9826-D14484E8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Ymmärrys siitä, mitä palveluja ja toimintoja internetissä on tarjolla, mistä ne löytyvät, milloin niitä kannattaa käyttää, miten niitä käytetään ja miksi niitä kannattaa käyttää. </a:t>
            </a:r>
          </a:p>
          <a:p>
            <a:r>
              <a:rPr lang="fi-FI" dirty="0"/>
              <a:t>Sähköinen asiointi ja vahva tunnistautuminen </a:t>
            </a:r>
          </a:p>
          <a:p>
            <a:r>
              <a:rPr lang="fi-FI" dirty="0"/>
              <a:t>Sähköposti </a:t>
            </a:r>
          </a:p>
          <a:p>
            <a:r>
              <a:rPr lang="fi-FI" dirty="0"/>
              <a:t>Taito tuottaa monimediasta digitaalista sisältöä ja välittää näitä tuotoksia muille (esim. ottaa valokuva ja jakaa se muille)</a:t>
            </a:r>
          </a:p>
          <a:p>
            <a:r>
              <a:rPr lang="fi-FI" dirty="0"/>
              <a:t>Osaa halutessaan liittyä verkossa mielenkiintojensa mukaan erilaisille foorumeille </a:t>
            </a:r>
          </a:p>
          <a:p>
            <a:r>
              <a:rPr lang="fi-FI" dirty="0"/>
              <a:t>Laitteiden ja sovellusten peruskäyttö </a:t>
            </a:r>
          </a:p>
          <a:p>
            <a:r>
              <a:rPr lang="fi-FI" dirty="0"/>
              <a:t>Verkkoon liittyminen omalla päätelaitteella </a:t>
            </a:r>
          </a:p>
          <a:p>
            <a:r>
              <a:rPr lang="fi-FI" dirty="0"/>
              <a:t>Digitaalinen maksaminen </a:t>
            </a:r>
          </a:p>
          <a:p>
            <a:r>
              <a:rPr lang="fi-FI" dirty="0"/>
              <a:t>Omien asioiden hoitaminen (verkkopankki, omat </a:t>
            </a:r>
            <a:r>
              <a:rPr lang="fi-FI" dirty="0" err="1"/>
              <a:t>veroasiat</a:t>
            </a:r>
            <a:r>
              <a:rPr lang="fi-FI" dirty="0"/>
              <a:t>, palveluaikojen varaaminen, esim. kirjaston ja kansalaisopiston verkkopalvelut) </a:t>
            </a:r>
          </a:p>
          <a:p>
            <a:r>
              <a:rPr lang="fi-FI" dirty="0"/>
              <a:t> Dataosaaminen: tiedon </a:t>
            </a:r>
            <a:r>
              <a:rPr lang="fi-FI" dirty="0" err="1"/>
              <a:t>luvittaminen</a:t>
            </a:r>
            <a:r>
              <a:rPr lang="fi-FI" dirty="0"/>
              <a:t>, luvan antaminen, valtuuden antaminen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867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500844-7061-467B-A3C1-2A8B3CC7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Laitteiden ja sovellusten peruskäyttö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43DB24-8279-4C74-9826-D14484E8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Sisällöntuotannon perustyökalut (esim. </a:t>
            </a:r>
            <a:r>
              <a:rPr lang="fi-FI" dirty="0" err="1"/>
              <a:t>word</a:t>
            </a:r>
            <a:r>
              <a:rPr lang="fi-FI" dirty="0"/>
              <a:t>-ohjelman peruskäyttö) </a:t>
            </a:r>
          </a:p>
          <a:p>
            <a:r>
              <a:rPr lang="fi-FI" dirty="0"/>
              <a:t>Kosketusnäyttö, hiiri, puhelimella ja tietokoneella navigointi </a:t>
            </a:r>
          </a:p>
          <a:p>
            <a:r>
              <a:rPr lang="fi-FI" dirty="0"/>
              <a:t>Välilehtien avaaminen ja sulkeminen, käynnissä olevien ohjelmien löytäminen ja sulkeminen, ohjelmien avaaminen ja ohjelmien välillä navigoiminen </a:t>
            </a:r>
          </a:p>
          <a:p>
            <a:r>
              <a:rPr lang="fi-FI" dirty="0"/>
              <a:t>Yleisimpien symbolien tunteminen (esim.                   ) 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B5E8B53-9913-4C79-860D-A9EC97BF2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905" y="4263511"/>
            <a:ext cx="1219370" cy="21910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4380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500844-7061-467B-A3C1-2A8B3CC7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Ongelmanratkaisukyky ja kyky löytää apua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43DB24-8279-4C74-9826-D14484E8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  <a:p>
            <a:r>
              <a:rPr lang="fi-FI" dirty="0"/>
              <a:t>Kyky soveltaa omaa osaamista muuttuvissa tilanteissa </a:t>
            </a:r>
          </a:p>
          <a:p>
            <a:r>
              <a:rPr lang="fi-FI" dirty="0"/>
              <a:t>Kyky selviytyä digitaalisen laitteen tai palvelun ongelmatilanteista itsenäisesti tai kyky löytää apua ongelman ratkaisemiseksi </a:t>
            </a:r>
          </a:p>
          <a:p>
            <a:r>
              <a:rPr lang="fi-FI" dirty="0"/>
              <a:t>Kyky löytää laite, jos sellaista ei ole itsellä </a:t>
            </a:r>
          </a:p>
          <a:p>
            <a:r>
              <a:rPr lang="fi-FI" dirty="0"/>
              <a:t>Oman laitteen perusasetusten tunteminen. Ainakin yksi laite, jolla pystyy asioimaan </a:t>
            </a:r>
          </a:p>
          <a:p>
            <a:r>
              <a:rPr lang="fi-FI" dirty="0"/>
              <a:t>Ymmärrys siitä, että digiosaaminen ei ole koskaan valmis. Laitteita tulee käyttää säännöllisesti, jotta osaaminen kasvaa ja kehittyy </a:t>
            </a:r>
          </a:p>
          <a:p>
            <a:r>
              <a:rPr lang="fi-FI" dirty="0"/>
              <a:t>Kyky auttaa muita osaamisensa rajoissa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24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500844-7061-467B-A3C1-2A8B3CC7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Turvallisuustaidot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43DB24-8279-4C74-9826-D14484E8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Tietosuojan periaatteet, omien tietojen ja yksityisyyden suojaaminen </a:t>
            </a:r>
          </a:p>
          <a:p>
            <a:r>
              <a:rPr lang="fi-FI" dirty="0"/>
              <a:t>Omat oikeudet ja vastuu, kun tietoja luovutetaan sähköisiin palveluihin </a:t>
            </a:r>
          </a:p>
          <a:p>
            <a:r>
              <a:rPr lang="fi-FI" dirty="0"/>
              <a:t>Kyky toimia tietovuodon yhteydessä </a:t>
            </a:r>
          </a:p>
          <a:p>
            <a:r>
              <a:rPr lang="fi-FI" dirty="0"/>
              <a:t>Tunnistaa tyypillisimmät kyber- ja tietoturvauhkat </a:t>
            </a:r>
          </a:p>
          <a:p>
            <a:r>
              <a:rPr lang="fi-FI" dirty="0"/>
              <a:t>Laitteiden suojaaminen </a:t>
            </a:r>
          </a:p>
          <a:p>
            <a:r>
              <a:rPr lang="fi-FI" dirty="0"/>
              <a:t>Tietoturvaloukkauksen tunnistaminen ja kyky toimia jos näin on tapahtunut </a:t>
            </a:r>
          </a:p>
          <a:p>
            <a:r>
              <a:rPr lang="fi-FI" dirty="0"/>
              <a:t>Salasanat ja tunnistautumistiedot </a:t>
            </a:r>
          </a:p>
          <a:p>
            <a:r>
              <a:rPr lang="fi-FI" dirty="0"/>
              <a:t>Tiedostojen tallentaminen ja säilyttäminen </a:t>
            </a:r>
          </a:p>
          <a:p>
            <a:r>
              <a:rPr lang="fi-FI" dirty="0"/>
              <a:t>Evästeiden käytön ymmärtäminen </a:t>
            </a:r>
          </a:p>
          <a:p>
            <a:r>
              <a:rPr lang="fi-FI" dirty="0"/>
              <a:t>Huijausten tunnistaminen</a:t>
            </a:r>
          </a:p>
        </p:txBody>
      </p:sp>
    </p:spTree>
    <p:extLst>
      <p:ext uri="{BB962C8B-B14F-4D97-AF65-F5344CB8AC3E}">
        <p14:creationId xmlns:p14="http://schemas.microsoft.com/office/powerpoint/2010/main" val="1888057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0D33EF-D797-4064-95C9-12B05E71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5. Medialukutaito ja sisällöntuotanto ja vuorovaikutus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08BFEB-5B32-4388-A091-3422B412A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Tiedonhaku ja arviointi </a:t>
            </a:r>
          </a:p>
          <a:p>
            <a:r>
              <a:rPr lang="fi-FI" dirty="0"/>
              <a:t>Kriittinen medialukutaito </a:t>
            </a:r>
          </a:p>
          <a:p>
            <a:r>
              <a:rPr lang="fi-FI" dirty="0"/>
              <a:t>Ymmärrys tiedon ajankohtaisuudesta ja muuttuvuudesta </a:t>
            </a:r>
          </a:p>
          <a:p>
            <a:r>
              <a:rPr lang="fi-FI" dirty="0"/>
              <a:t>Kyky löytää, tulkita, hallita, luoda ja levittää informaatiota turvallisesti ja asiallisesti sosiaalisessa mediassa digitaalisen teknologian avulla</a:t>
            </a:r>
          </a:p>
          <a:p>
            <a:r>
              <a:rPr lang="fi-FI" dirty="0"/>
              <a:t>Osaa viestiä ja toimia vuorovaikutuksessa omissa verkostoissaan </a:t>
            </a:r>
          </a:p>
          <a:p>
            <a:r>
              <a:rPr lang="fi-FI" dirty="0"/>
              <a:t>Somealgoritmien ja hakukoneiden toimintalogiikan perusymmärrys </a:t>
            </a:r>
          </a:p>
          <a:p>
            <a:r>
              <a:rPr lang="fi-FI" dirty="0"/>
              <a:t>Häirinnän tunnistaminen ja siihen puuttuminen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012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8CE894-09AB-40ED-AD49-01CEC457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Digitaitosuositukset </a:t>
            </a:r>
            <a:br>
              <a:rPr lang="fi-FI" dirty="0">
                <a:solidFill>
                  <a:srgbClr val="C00000"/>
                </a:solidFill>
              </a:rPr>
            </a:br>
            <a:r>
              <a:rPr lang="fi-FI" dirty="0">
                <a:solidFill>
                  <a:srgbClr val="C00000"/>
                </a:solidFill>
              </a:rPr>
              <a:t>– miksi aihe kiinnostaa minua?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24A593-1A8C-41F5-8564-8EDE137E3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fi-FI" dirty="0"/>
              <a:t>Pärjäätkö laitteesi kanssa? Minkälaista oppia kaipaat?</a:t>
            </a:r>
          </a:p>
          <a:p>
            <a:r>
              <a:rPr lang="fi-FI" dirty="0"/>
              <a:t>Digitaalinen maailma tarjoaa tietoa, taitoa ja huvia. Osaatko sinä hyödyntää sitä? </a:t>
            </a:r>
          </a:p>
          <a:p>
            <a:r>
              <a:rPr lang="fi-FI" dirty="0"/>
              <a:t>Digitaalisessa maailmassa vaanii myös uhkia. Osaatko sinä puolustautua niiltä?</a:t>
            </a:r>
          </a:p>
          <a:p>
            <a:r>
              <a:rPr lang="fi-FI" dirty="0"/>
              <a:t>Salon ja Someron alueen digitukiverkosto on käytössäsi!</a:t>
            </a:r>
          </a:p>
        </p:txBody>
      </p:sp>
    </p:spTree>
    <p:extLst>
      <p:ext uri="{BB962C8B-B14F-4D97-AF65-F5344CB8AC3E}">
        <p14:creationId xmlns:p14="http://schemas.microsoft.com/office/powerpoint/2010/main" val="189450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FA12C-FF84-438D-B816-219FA09A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Mitkä ovat tarvittavat digitaidot?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B8BD6F-A190-45E2-B00F-5F74A9CD0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Digitaidot voidaan ryhmitellä viiteen eri ryhmään: </a:t>
            </a:r>
          </a:p>
          <a:p>
            <a:pPr marL="0" indent="0">
              <a:buNone/>
            </a:pPr>
            <a:endParaRPr lang="fi-FI" dirty="0"/>
          </a:p>
          <a:p>
            <a:pPr marL="1428750" lvl="2" indent="-514350">
              <a:buFont typeface="+mj-lt"/>
              <a:buAutoNum type="arabicPeriod"/>
            </a:pPr>
            <a:r>
              <a:rPr lang="fi-FI" sz="2800" dirty="0"/>
              <a:t>Digitaaliset kansalaistaidot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i-FI" sz="2800" dirty="0"/>
              <a:t>Laitteiden ja sovellusten peruskäyttö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i-FI" sz="2800" dirty="0"/>
              <a:t>Ongelmanratkaisukyky ja kyky löytää apua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i-FI" sz="2800" dirty="0"/>
              <a:t>Turvallisuustaidot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i-FI" sz="2800" dirty="0"/>
              <a:t>Medialukutaito, sisällöntuotanto ja vuorovaikutus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086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D6AFB3-45F0-4246-A2C3-489AA1A3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Tutkimustulos: Ikäihmiset (1-3)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FB03AA-EF51-43FD-8F75-257E0C95D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7207"/>
            <a:ext cx="10515600" cy="47256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5100" dirty="0"/>
              <a:t>Digitaaliset kansalaistaidot, laitteiden ja sovellusten peruskäyttö, ongelmanratkaisukyky ja kyky löytää apua </a:t>
            </a:r>
          </a:p>
          <a:p>
            <a:pPr marL="0" indent="0">
              <a:buNone/>
            </a:pPr>
            <a:endParaRPr lang="fi-FI" sz="3600" dirty="0"/>
          </a:p>
          <a:p>
            <a:r>
              <a:rPr lang="fi-FI" sz="3300" dirty="0"/>
              <a:t>Lähes kaikki ikäihmisistä nimesivät seuraavat taidot tarpeellisiksi:</a:t>
            </a:r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sz="3300" dirty="0"/>
              <a:t>Sähköpostin käytön hallinta </a:t>
            </a:r>
          </a:p>
          <a:p>
            <a:pPr lvl="1"/>
            <a:r>
              <a:rPr lang="fi-FI" sz="3300" dirty="0"/>
              <a:t>Omien asioiden hoitaminen digitaalisissa palveluissa </a:t>
            </a:r>
          </a:p>
          <a:p>
            <a:pPr lvl="1"/>
            <a:r>
              <a:rPr lang="fi-FI" sz="3300" dirty="0"/>
              <a:t>Ymmärrys siitä, että digiosaaminen ei ole koskaan valmis. Laitteita tulee käyttää säännöllisesti, jotta osaaminen kasvaa ja kehittyy </a:t>
            </a:r>
          </a:p>
          <a:p>
            <a:pPr lvl="1"/>
            <a:r>
              <a:rPr lang="fi-FI" sz="3300" dirty="0"/>
              <a:t>Sähköisen asioinnin ja vahvan tunnistautumisen hallinta  </a:t>
            </a:r>
          </a:p>
          <a:p>
            <a:pPr lvl="1"/>
            <a:r>
              <a:rPr lang="fi-FI" sz="3300" dirty="0"/>
              <a:t>Digitaalisen maksamisen hallinta   </a:t>
            </a:r>
          </a:p>
          <a:p>
            <a:pPr lvl="1"/>
            <a:r>
              <a:rPr lang="fi-FI" sz="3300" dirty="0"/>
              <a:t>Ymmärrys omasta osaamisesta ja luottamus kykyyn kehittää omaa digiosaamista  </a:t>
            </a:r>
          </a:p>
          <a:p>
            <a:pPr lvl="1"/>
            <a:r>
              <a:rPr lang="fi-FI" sz="3300" dirty="0"/>
              <a:t>Oman laitteen perusasetusten tunteminen. Ainakin yksi laite, jolla pystyy asioimaan. 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683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D6AFB3-45F0-4246-A2C3-489AA1A3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Tutkimustulos: Ikäihmiset (4-5)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FB03AA-EF51-43FD-8F75-257E0C95D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7207"/>
            <a:ext cx="10515600" cy="4725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300" dirty="0"/>
              <a:t>Digitaalinen turvallisuus, medialukutaito, sisällöntuotanto ja vuorovaikutus  </a:t>
            </a:r>
          </a:p>
          <a:p>
            <a:pPr marL="0" indent="0">
              <a:buNone/>
            </a:pPr>
            <a:endParaRPr lang="fi-FI" sz="3300" dirty="0">
              <a:solidFill>
                <a:srgbClr val="FF0000"/>
              </a:solidFill>
            </a:endParaRPr>
          </a:p>
          <a:p>
            <a:r>
              <a:rPr lang="fi-FI" sz="2400" dirty="0"/>
              <a:t>Lähes kaikki ikäihmisistä nimesivät seuraavat taidot tarpeellisiksi:</a:t>
            </a:r>
          </a:p>
          <a:p>
            <a:pPr marL="0" indent="0">
              <a:buNone/>
            </a:pPr>
            <a:endParaRPr lang="fi-FI" sz="2400" dirty="0"/>
          </a:p>
          <a:p>
            <a:pPr lvl="1"/>
            <a:r>
              <a:rPr lang="fi-FI" dirty="0"/>
              <a:t>Salasanoihin ja tunnistautumistietoihin liittyvä osaaminen  </a:t>
            </a:r>
          </a:p>
          <a:p>
            <a:pPr lvl="1"/>
            <a:r>
              <a:rPr lang="fi-FI" dirty="0"/>
              <a:t>Tietosuojan periaatteiden, omien tietojen ja yksityisyyden suojaamisen ymmärrys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426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817B4-E155-499C-88B4-B0620D76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Tavoitteet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97B1FC-694B-4883-87EE-0B6F68FA4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Jokaisella tulee olla valmius oman (digi)osaamisensa kehittämiseen.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Uudet taidot vaativat uudenlaista ajattelua.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Osaamista täytyy ylläpitää ja kehittää jatkuvasti toimintaympäristön muutoksen rinnalla.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Jotta voimme yhteiskuntana tunnistaa omat osaamisemme, meidän pitää määritellä osaamisen sisältö. </a:t>
            </a:r>
          </a:p>
          <a:p>
            <a:pPr marL="0" indent="0">
              <a:buNone/>
            </a:pPr>
            <a:endParaRPr lang="fi-FI" dirty="0"/>
          </a:p>
          <a:p>
            <a:pPr marL="0" lvl="0" indent="0">
              <a:buNone/>
            </a:pPr>
            <a:r>
              <a:rPr lang="fi-FI" dirty="0"/>
              <a:t>	-&gt; Lista </a:t>
            </a:r>
            <a:r>
              <a:rPr lang="fi-FI" dirty="0">
                <a:solidFill>
                  <a:srgbClr val="C00000"/>
                </a:solidFill>
              </a:rPr>
              <a:t>digitaidoista</a:t>
            </a:r>
            <a:r>
              <a:rPr lang="fi-FI" dirty="0"/>
              <a:t>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861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97B1FC-694B-4883-87EE-0B6F68FA4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dirty="0"/>
              <a:t>Yhteiskunnassa toimiminen edellyttää tietynlaista</a:t>
            </a:r>
          </a:p>
          <a:p>
            <a:pPr marL="0" indent="0">
              <a:buNone/>
            </a:pPr>
            <a:r>
              <a:rPr lang="fi-FI" sz="4000" dirty="0"/>
              <a:t> </a:t>
            </a:r>
          </a:p>
          <a:p>
            <a:pPr lvl="2"/>
            <a:r>
              <a:rPr lang="fi-FI" sz="4000" b="1" dirty="0">
                <a:solidFill>
                  <a:srgbClr val="C00000"/>
                </a:solidFill>
              </a:rPr>
              <a:t>digiosaamista</a:t>
            </a:r>
            <a:r>
              <a:rPr lang="fi-FI" sz="4000" dirty="0"/>
              <a:t> sekä </a:t>
            </a:r>
          </a:p>
          <a:p>
            <a:pPr lvl="2"/>
            <a:endParaRPr lang="fi-FI" sz="4000" dirty="0"/>
          </a:p>
          <a:p>
            <a:pPr lvl="2"/>
            <a:r>
              <a:rPr lang="fi-FI" sz="4000" b="1" dirty="0">
                <a:solidFill>
                  <a:srgbClr val="C00000"/>
                </a:solidFill>
              </a:rPr>
              <a:t>digitaalista sivistystä 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0279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817B4-E155-499C-88B4-B0620D76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Digiosaaminen ja digitaalinen sivistys </a:t>
            </a:r>
            <a:r>
              <a:rPr lang="fi-FI" dirty="0"/>
              <a:t>1/3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97B1FC-694B-4883-87EE-0B6F68FA4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b="1" dirty="0"/>
              <a:t>Digiosaaminen </a:t>
            </a:r>
            <a:r>
              <a:rPr lang="fi-FI" sz="3600" dirty="0">
                <a:solidFill>
                  <a:srgbClr val="C00000"/>
                </a:solidFill>
              </a:rPr>
              <a:t>(mitä digitaalisia taitoja sinulla on?)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b="1" dirty="0"/>
              <a:t>Digiosaamisella </a:t>
            </a:r>
            <a:r>
              <a:rPr lang="fi-FI" dirty="0"/>
              <a:t>tarkoitetaan yksittäisten, digitalisoituvassa arjessa tarvittavien käytännön taitojen muodostamia osaamiskokonaisuuksia.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dirty="0"/>
              <a:t>Tarvittavat taidot liittyvät esimerkiksi asiointeihin, opiskeluun, työn tekemiseen, yhteiskunnassa aktiivisena toimimiseen, uuden tiedon ja työvälineiden löytämiseen ja hyödyntämiseen sekä muuttuvissa tilanteissa ja digitaalisissa ympäristöissä toimimiseen.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4039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FA12C-FF84-438D-B816-219FA09A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C00000"/>
                </a:solidFill>
              </a:rPr>
              <a:t>Digiosaaminen ja digitaalinen sivistys </a:t>
            </a:r>
            <a:r>
              <a:rPr lang="fi-FI" dirty="0"/>
              <a:t>2/3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B8BD6F-A190-45E2-B00F-5F74A9CD0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4100" b="1" dirty="0" err="1"/>
              <a:t>Digitaalien</a:t>
            </a:r>
            <a:r>
              <a:rPr lang="fi-FI" sz="4100" b="1" dirty="0"/>
              <a:t> sivistys </a:t>
            </a:r>
            <a:r>
              <a:rPr lang="fi-FI" sz="4100" dirty="0">
                <a:solidFill>
                  <a:srgbClr val="C00000"/>
                </a:solidFill>
              </a:rPr>
              <a:t>(miten sinä näet digitaalisen maailman</a:t>
            </a:r>
            <a:r>
              <a:rPr lang="fi-FI" sz="3800" dirty="0">
                <a:solidFill>
                  <a:srgbClr val="C00000"/>
                </a:solidFill>
              </a:rPr>
              <a:t>?)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Digitaalisella sivistyksellä </a:t>
            </a:r>
            <a:r>
              <a:rPr lang="fi-FI" dirty="0"/>
              <a:t>tarkoitetaan kykyä toimia digitaalisessa ympäristössä, sen aktiivisena jäsenenä, sen lainalaisuudet tuntien.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Digitaalinen sivistys on kykyä olla </a:t>
            </a:r>
            <a:r>
              <a:rPr lang="fi-FI" b="1" dirty="0">
                <a:solidFill>
                  <a:srgbClr val="C00000"/>
                </a:solidFill>
              </a:rPr>
              <a:t>valistuneita valintoja tekevä toimija</a:t>
            </a:r>
            <a:r>
              <a:rPr lang="fi-FI" dirty="0"/>
              <a:t>, jonka sivistys kasvaa osaamisen kehittyessä.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Digitaaliseen sivistykseen kuuluu mukaan myös terve </a:t>
            </a:r>
            <a:r>
              <a:rPr lang="fi-FI" b="1" dirty="0">
                <a:solidFill>
                  <a:srgbClr val="C00000"/>
                </a:solidFill>
              </a:rPr>
              <a:t>kriittisyys</a:t>
            </a:r>
            <a:r>
              <a:rPr lang="fi-FI" dirty="0"/>
              <a:t>, jonka myötä kykenee tekemään valintoja siinä, kuinka paljon ja miten digitaalisia mahdollisuuksia hyödyntää.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046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3475</TotalTime>
  <Words>754</Words>
  <Application>Microsoft Office PowerPoint</Application>
  <PresentationFormat>Laajakuva</PresentationFormat>
  <Paragraphs>110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Office-teema</vt:lpstr>
      <vt:lpstr> Digi- ja väestötietoviraston Digitaitosuositukset</vt:lpstr>
      <vt:lpstr>Digitaitosuositukset  – miksi aihe kiinnostaa minua?</vt:lpstr>
      <vt:lpstr>Mitkä ovat tarvittavat digitaidot?</vt:lpstr>
      <vt:lpstr>Tutkimustulos: Ikäihmiset (1-3)</vt:lpstr>
      <vt:lpstr>Tutkimustulos: Ikäihmiset (4-5)</vt:lpstr>
      <vt:lpstr>Tavoitteet</vt:lpstr>
      <vt:lpstr>PowerPoint-esitys</vt:lpstr>
      <vt:lpstr>Digiosaaminen ja digitaalinen sivistys 1/3</vt:lpstr>
      <vt:lpstr>Digiosaaminen ja digitaalinen sivistys 2/3</vt:lpstr>
      <vt:lpstr>Digiosaaminen ja digitaalinen sivistys 3/3</vt:lpstr>
      <vt:lpstr>1. Digitaaliset kansalaistaidot </vt:lpstr>
      <vt:lpstr>2. Laitteiden ja sovellusten peruskäyttö </vt:lpstr>
      <vt:lpstr>3. Ongelmanratkaisukyky ja kyky löytää apua </vt:lpstr>
      <vt:lpstr>4. Turvallisuustaidot</vt:lpstr>
      <vt:lpstr>5. Medialukutaito ja sisällöntuotanto ja vuorovaikutus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Digitaitosuositukset</dc:title>
  <dc:creator>Koivunen Kari</dc:creator>
  <cp:lastModifiedBy>Koivunen Kari</cp:lastModifiedBy>
  <cp:revision>26</cp:revision>
  <dcterms:created xsi:type="dcterms:W3CDTF">2023-09-01T06:15:30Z</dcterms:created>
  <dcterms:modified xsi:type="dcterms:W3CDTF">2024-04-04T07:51:35Z</dcterms:modified>
</cp:coreProperties>
</file>