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7"/>
  </p:notesMasterIdLst>
  <p:sldIdLst>
    <p:sldId id="257" r:id="rId2"/>
    <p:sldId id="1785" r:id="rId3"/>
    <p:sldId id="1786" r:id="rId4"/>
    <p:sldId id="1799" r:id="rId5"/>
    <p:sldId id="1800" r:id="rId6"/>
    <p:sldId id="1804" r:id="rId7"/>
    <p:sldId id="1753" r:id="rId8"/>
    <p:sldId id="1754" r:id="rId9"/>
    <p:sldId id="378" r:id="rId10"/>
    <p:sldId id="1793" r:id="rId11"/>
    <p:sldId id="1794" r:id="rId12"/>
    <p:sldId id="1795" r:id="rId13"/>
    <p:sldId id="385" r:id="rId14"/>
    <p:sldId id="386" r:id="rId15"/>
    <p:sldId id="1788" r:id="rId16"/>
    <p:sldId id="1792" r:id="rId17"/>
    <p:sldId id="1789" r:id="rId18"/>
    <p:sldId id="1790" r:id="rId19"/>
    <p:sldId id="1783" r:id="rId20"/>
    <p:sldId id="1798" r:id="rId21"/>
    <p:sldId id="260" r:id="rId22"/>
    <p:sldId id="395" r:id="rId23"/>
    <p:sldId id="396" r:id="rId24"/>
    <p:sldId id="1784" r:id="rId25"/>
    <p:sldId id="1677" r:id="rId2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0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CAC938-287A-48C0-9CAE-0614F6EF75C1}" type="doc">
      <dgm:prSet loTypeId="urn:microsoft.com/office/officeart/2005/8/layout/hierarchy1" loCatId="hierarchy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0FB079AB-273A-4C58-8C9F-9483E9C23205}">
      <dgm:prSet/>
      <dgm:spPr/>
      <dgm:t>
        <a:bodyPr/>
        <a:lstStyle/>
        <a:p>
          <a:r>
            <a:rPr lang="fi-FI" dirty="0"/>
            <a:t>Mitä epäkohtia eläkeläiset kokevat?</a:t>
          </a:r>
          <a:endParaRPr lang="en-US" dirty="0"/>
        </a:p>
      </dgm:t>
    </dgm:pt>
    <dgm:pt modelId="{75B20F88-16F4-49A7-9605-C616F4FAE930}" type="parTrans" cxnId="{1CADCE2B-5FD8-402C-AFD0-483790C587F8}">
      <dgm:prSet/>
      <dgm:spPr/>
      <dgm:t>
        <a:bodyPr/>
        <a:lstStyle/>
        <a:p>
          <a:endParaRPr lang="en-US"/>
        </a:p>
      </dgm:t>
    </dgm:pt>
    <dgm:pt modelId="{D3C467AE-B1FA-4BBA-9BB3-D59E6815D4A3}" type="sibTrans" cxnId="{1CADCE2B-5FD8-402C-AFD0-483790C587F8}">
      <dgm:prSet/>
      <dgm:spPr/>
      <dgm:t>
        <a:bodyPr/>
        <a:lstStyle/>
        <a:p>
          <a:endParaRPr lang="en-US"/>
        </a:p>
      </dgm:t>
    </dgm:pt>
    <dgm:pt modelId="{42EDDAF1-89CF-43AD-BEFA-B5B07C6D65E2}">
      <dgm:prSet/>
      <dgm:spPr/>
      <dgm:t>
        <a:bodyPr/>
        <a:lstStyle/>
        <a:p>
          <a:r>
            <a:rPr lang="fi-FI"/>
            <a:t>Mitä eläkeläisten asioihin vaikuttavia suunnitelmia ja päätöksiä on vireillä?</a:t>
          </a:r>
          <a:endParaRPr lang="en-US"/>
        </a:p>
      </dgm:t>
    </dgm:pt>
    <dgm:pt modelId="{82D32B34-30DE-47B7-8E75-0E034DE1356B}" type="parTrans" cxnId="{BBD1E835-CE39-46A1-B69B-3D313069019B}">
      <dgm:prSet/>
      <dgm:spPr/>
      <dgm:t>
        <a:bodyPr/>
        <a:lstStyle/>
        <a:p>
          <a:endParaRPr lang="en-US"/>
        </a:p>
      </dgm:t>
    </dgm:pt>
    <dgm:pt modelId="{F49D9BD8-C866-4FA2-8D39-94D0096993DA}" type="sibTrans" cxnId="{BBD1E835-CE39-46A1-B69B-3D313069019B}">
      <dgm:prSet/>
      <dgm:spPr/>
      <dgm:t>
        <a:bodyPr/>
        <a:lstStyle/>
        <a:p>
          <a:endParaRPr lang="en-US"/>
        </a:p>
      </dgm:t>
    </dgm:pt>
    <dgm:pt modelId="{38BB2D5C-4DC3-489C-BB75-3FBE759766BB}">
      <dgm:prSet/>
      <dgm:spPr/>
      <dgm:t>
        <a:bodyPr/>
        <a:lstStyle/>
        <a:p>
          <a:r>
            <a:rPr lang="fi-FI"/>
            <a:t>Mitä vanhusneuvostossa on vireillä?</a:t>
          </a:r>
          <a:endParaRPr lang="en-US"/>
        </a:p>
      </dgm:t>
    </dgm:pt>
    <dgm:pt modelId="{E2AAFF7D-E4D1-4BD7-AFF6-FD5326155437}" type="parTrans" cxnId="{32AB6DA0-1D35-4801-9F8A-81605F39057C}">
      <dgm:prSet/>
      <dgm:spPr/>
      <dgm:t>
        <a:bodyPr/>
        <a:lstStyle/>
        <a:p>
          <a:endParaRPr lang="en-US"/>
        </a:p>
      </dgm:t>
    </dgm:pt>
    <dgm:pt modelId="{45149E1E-2C23-417B-94CB-70BE384C0C89}" type="sibTrans" cxnId="{32AB6DA0-1D35-4801-9F8A-81605F39057C}">
      <dgm:prSet/>
      <dgm:spPr/>
      <dgm:t>
        <a:bodyPr/>
        <a:lstStyle/>
        <a:p>
          <a:endParaRPr lang="en-US"/>
        </a:p>
      </dgm:t>
    </dgm:pt>
    <dgm:pt modelId="{1C882B3D-6B6E-4E15-8669-9E14DA41814E}" type="pres">
      <dgm:prSet presAssocID="{21CAC938-287A-48C0-9CAE-0614F6EF75C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DE322FB-82A1-47F2-AF5A-59B1056CC9F0}" type="pres">
      <dgm:prSet presAssocID="{0FB079AB-273A-4C58-8C9F-9483E9C23205}" presName="hierRoot1" presStyleCnt="0"/>
      <dgm:spPr/>
    </dgm:pt>
    <dgm:pt modelId="{9E6D85F5-52B9-4B72-B631-0461AA346031}" type="pres">
      <dgm:prSet presAssocID="{0FB079AB-273A-4C58-8C9F-9483E9C23205}" presName="composite" presStyleCnt="0"/>
      <dgm:spPr/>
    </dgm:pt>
    <dgm:pt modelId="{ECEC2EBE-D332-44F0-A2F4-BA456C362281}" type="pres">
      <dgm:prSet presAssocID="{0FB079AB-273A-4C58-8C9F-9483E9C23205}" presName="background" presStyleLbl="node0" presStyleIdx="0" presStyleCnt="3"/>
      <dgm:spPr/>
    </dgm:pt>
    <dgm:pt modelId="{37D38060-2964-442D-8F40-D6B7B6B3133B}" type="pres">
      <dgm:prSet presAssocID="{0FB079AB-273A-4C58-8C9F-9483E9C23205}" presName="text" presStyleLbl="fgAcc0" presStyleIdx="0" presStyleCnt="3">
        <dgm:presLayoutVars>
          <dgm:chPref val="3"/>
        </dgm:presLayoutVars>
      </dgm:prSet>
      <dgm:spPr/>
    </dgm:pt>
    <dgm:pt modelId="{6FD8BE72-964F-478F-BE2A-E13839E28C17}" type="pres">
      <dgm:prSet presAssocID="{0FB079AB-273A-4C58-8C9F-9483E9C23205}" presName="hierChild2" presStyleCnt="0"/>
      <dgm:spPr/>
    </dgm:pt>
    <dgm:pt modelId="{13D5591D-055A-4639-B8E5-497D9D19F145}" type="pres">
      <dgm:prSet presAssocID="{42EDDAF1-89CF-43AD-BEFA-B5B07C6D65E2}" presName="hierRoot1" presStyleCnt="0"/>
      <dgm:spPr/>
    </dgm:pt>
    <dgm:pt modelId="{6E32ED1E-7FD9-44E8-B2D0-707F00567675}" type="pres">
      <dgm:prSet presAssocID="{42EDDAF1-89CF-43AD-BEFA-B5B07C6D65E2}" presName="composite" presStyleCnt="0"/>
      <dgm:spPr/>
    </dgm:pt>
    <dgm:pt modelId="{8634921E-7363-426E-8C77-EB192ACCB282}" type="pres">
      <dgm:prSet presAssocID="{42EDDAF1-89CF-43AD-BEFA-B5B07C6D65E2}" presName="background" presStyleLbl="node0" presStyleIdx="1" presStyleCnt="3"/>
      <dgm:spPr/>
    </dgm:pt>
    <dgm:pt modelId="{55FDB27B-61AF-4967-B884-13921313BF98}" type="pres">
      <dgm:prSet presAssocID="{42EDDAF1-89CF-43AD-BEFA-B5B07C6D65E2}" presName="text" presStyleLbl="fgAcc0" presStyleIdx="1" presStyleCnt="3">
        <dgm:presLayoutVars>
          <dgm:chPref val="3"/>
        </dgm:presLayoutVars>
      </dgm:prSet>
      <dgm:spPr/>
    </dgm:pt>
    <dgm:pt modelId="{BEC15DCF-C095-4A0E-9739-A191D85FD205}" type="pres">
      <dgm:prSet presAssocID="{42EDDAF1-89CF-43AD-BEFA-B5B07C6D65E2}" presName="hierChild2" presStyleCnt="0"/>
      <dgm:spPr/>
    </dgm:pt>
    <dgm:pt modelId="{DB1BA0CD-8C0F-4E94-83FA-9B29511CBD6D}" type="pres">
      <dgm:prSet presAssocID="{38BB2D5C-4DC3-489C-BB75-3FBE759766BB}" presName="hierRoot1" presStyleCnt="0"/>
      <dgm:spPr/>
    </dgm:pt>
    <dgm:pt modelId="{1088AE58-F883-4569-865D-4FC31544A4E1}" type="pres">
      <dgm:prSet presAssocID="{38BB2D5C-4DC3-489C-BB75-3FBE759766BB}" presName="composite" presStyleCnt="0"/>
      <dgm:spPr/>
    </dgm:pt>
    <dgm:pt modelId="{3DA884DA-4CE3-402E-B2C4-357FD278A3DE}" type="pres">
      <dgm:prSet presAssocID="{38BB2D5C-4DC3-489C-BB75-3FBE759766BB}" presName="background" presStyleLbl="node0" presStyleIdx="2" presStyleCnt="3"/>
      <dgm:spPr/>
    </dgm:pt>
    <dgm:pt modelId="{3AB59174-C295-4F9B-B46B-879A2A677FC1}" type="pres">
      <dgm:prSet presAssocID="{38BB2D5C-4DC3-489C-BB75-3FBE759766BB}" presName="text" presStyleLbl="fgAcc0" presStyleIdx="2" presStyleCnt="3">
        <dgm:presLayoutVars>
          <dgm:chPref val="3"/>
        </dgm:presLayoutVars>
      </dgm:prSet>
      <dgm:spPr/>
    </dgm:pt>
    <dgm:pt modelId="{6A548A7C-44F9-416F-ACB4-2E0DBCC3E36A}" type="pres">
      <dgm:prSet presAssocID="{38BB2D5C-4DC3-489C-BB75-3FBE759766BB}" presName="hierChild2" presStyleCnt="0"/>
      <dgm:spPr/>
    </dgm:pt>
  </dgm:ptLst>
  <dgm:cxnLst>
    <dgm:cxn modelId="{0F728319-3D6A-4398-8D4A-80178FB72863}" type="presOf" srcId="{42EDDAF1-89CF-43AD-BEFA-B5B07C6D65E2}" destId="{55FDB27B-61AF-4967-B884-13921313BF98}" srcOrd="0" destOrd="0" presId="urn:microsoft.com/office/officeart/2005/8/layout/hierarchy1"/>
    <dgm:cxn modelId="{1CADCE2B-5FD8-402C-AFD0-483790C587F8}" srcId="{21CAC938-287A-48C0-9CAE-0614F6EF75C1}" destId="{0FB079AB-273A-4C58-8C9F-9483E9C23205}" srcOrd="0" destOrd="0" parTransId="{75B20F88-16F4-49A7-9605-C616F4FAE930}" sibTransId="{D3C467AE-B1FA-4BBA-9BB3-D59E6815D4A3}"/>
    <dgm:cxn modelId="{BBD1E835-CE39-46A1-B69B-3D313069019B}" srcId="{21CAC938-287A-48C0-9CAE-0614F6EF75C1}" destId="{42EDDAF1-89CF-43AD-BEFA-B5B07C6D65E2}" srcOrd="1" destOrd="0" parTransId="{82D32B34-30DE-47B7-8E75-0E034DE1356B}" sibTransId="{F49D9BD8-C866-4FA2-8D39-94D0096993DA}"/>
    <dgm:cxn modelId="{5BD65C48-8576-4473-A0EF-A576A450E887}" type="presOf" srcId="{0FB079AB-273A-4C58-8C9F-9483E9C23205}" destId="{37D38060-2964-442D-8F40-D6B7B6B3133B}" srcOrd="0" destOrd="0" presId="urn:microsoft.com/office/officeart/2005/8/layout/hierarchy1"/>
    <dgm:cxn modelId="{1A2FE39E-D162-4050-9F82-C292D00AC09D}" type="presOf" srcId="{38BB2D5C-4DC3-489C-BB75-3FBE759766BB}" destId="{3AB59174-C295-4F9B-B46B-879A2A677FC1}" srcOrd="0" destOrd="0" presId="urn:microsoft.com/office/officeart/2005/8/layout/hierarchy1"/>
    <dgm:cxn modelId="{32AB6DA0-1D35-4801-9F8A-81605F39057C}" srcId="{21CAC938-287A-48C0-9CAE-0614F6EF75C1}" destId="{38BB2D5C-4DC3-489C-BB75-3FBE759766BB}" srcOrd="2" destOrd="0" parTransId="{E2AAFF7D-E4D1-4BD7-AFF6-FD5326155437}" sibTransId="{45149E1E-2C23-417B-94CB-70BE384C0C89}"/>
    <dgm:cxn modelId="{F76D8AFB-9D65-40D9-8554-E0125433164A}" type="presOf" srcId="{21CAC938-287A-48C0-9CAE-0614F6EF75C1}" destId="{1C882B3D-6B6E-4E15-8669-9E14DA41814E}" srcOrd="0" destOrd="0" presId="urn:microsoft.com/office/officeart/2005/8/layout/hierarchy1"/>
    <dgm:cxn modelId="{87399305-C5E5-469F-999A-8F4102474650}" type="presParOf" srcId="{1C882B3D-6B6E-4E15-8669-9E14DA41814E}" destId="{3DE322FB-82A1-47F2-AF5A-59B1056CC9F0}" srcOrd="0" destOrd="0" presId="urn:microsoft.com/office/officeart/2005/8/layout/hierarchy1"/>
    <dgm:cxn modelId="{6D1377CA-607C-4A94-8310-1F1D0AB0CE38}" type="presParOf" srcId="{3DE322FB-82A1-47F2-AF5A-59B1056CC9F0}" destId="{9E6D85F5-52B9-4B72-B631-0461AA346031}" srcOrd="0" destOrd="0" presId="urn:microsoft.com/office/officeart/2005/8/layout/hierarchy1"/>
    <dgm:cxn modelId="{266BB89D-E670-4E17-AF63-56F070FA814A}" type="presParOf" srcId="{9E6D85F5-52B9-4B72-B631-0461AA346031}" destId="{ECEC2EBE-D332-44F0-A2F4-BA456C362281}" srcOrd="0" destOrd="0" presId="urn:microsoft.com/office/officeart/2005/8/layout/hierarchy1"/>
    <dgm:cxn modelId="{47797D7C-0800-4D95-86D3-51D10B61195C}" type="presParOf" srcId="{9E6D85F5-52B9-4B72-B631-0461AA346031}" destId="{37D38060-2964-442D-8F40-D6B7B6B3133B}" srcOrd="1" destOrd="0" presId="urn:microsoft.com/office/officeart/2005/8/layout/hierarchy1"/>
    <dgm:cxn modelId="{147EB7C8-F346-46C4-B1D5-39FFFCC1C011}" type="presParOf" srcId="{3DE322FB-82A1-47F2-AF5A-59B1056CC9F0}" destId="{6FD8BE72-964F-478F-BE2A-E13839E28C17}" srcOrd="1" destOrd="0" presId="urn:microsoft.com/office/officeart/2005/8/layout/hierarchy1"/>
    <dgm:cxn modelId="{547D0796-4A04-406D-A65A-E904F7875855}" type="presParOf" srcId="{1C882B3D-6B6E-4E15-8669-9E14DA41814E}" destId="{13D5591D-055A-4639-B8E5-497D9D19F145}" srcOrd="1" destOrd="0" presId="urn:microsoft.com/office/officeart/2005/8/layout/hierarchy1"/>
    <dgm:cxn modelId="{487AC51B-ABD0-4DD4-9D62-51383D2080E4}" type="presParOf" srcId="{13D5591D-055A-4639-B8E5-497D9D19F145}" destId="{6E32ED1E-7FD9-44E8-B2D0-707F00567675}" srcOrd="0" destOrd="0" presId="urn:microsoft.com/office/officeart/2005/8/layout/hierarchy1"/>
    <dgm:cxn modelId="{EFCF77FD-86C9-4E7E-BE80-024F90CDFE45}" type="presParOf" srcId="{6E32ED1E-7FD9-44E8-B2D0-707F00567675}" destId="{8634921E-7363-426E-8C77-EB192ACCB282}" srcOrd="0" destOrd="0" presId="urn:microsoft.com/office/officeart/2005/8/layout/hierarchy1"/>
    <dgm:cxn modelId="{79126643-4AC6-430C-8068-DEFF49CAC740}" type="presParOf" srcId="{6E32ED1E-7FD9-44E8-B2D0-707F00567675}" destId="{55FDB27B-61AF-4967-B884-13921313BF98}" srcOrd="1" destOrd="0" presId="urn:microsoft.com/office/officeart/2005/8/layout/hierarchy1"/>
    <dgm:cxn modelId="{5C5642BD-B7C4-46E5-A3CD-B45454A962A7}" type="presParOf" srcId="{13D5591D-055A-4639-B8E5-497D9D19F145}" destId="{BEC15DCF-C095-4A0E-9739-A191D85FD205}" srcOrd="1" destOrd="0" presId="urn:microsoft.com/office/officeart/2005/8/layout/hierarchy1"/>
    <dgm:cxn modelId="{84FBB486-883F-48EA-ACF9-6C1062316930}" type="presParOf" srcId="{1C882B3D-6B6E-4E15-8669-9E14DA41814E}" destId="{DB1BA0CD-8C0F-4E94-83FA-9B29511CBD6D}" srcOrd="2" destOrd="0" presId="urn:microsoft.com/office/officeart/2005/8/layout/hierarchy1"/>
    <dgm:cxn modelId="{CAB2B80C-1535-433D-AECE-3A3E131A57B3}" type="presParOf" srcId="{DB1BA0CD-8C0F-4E94-83FA-9B29511CBD6D}" destId="{1088AE58-F883-4569-865D-4FC31544A4E1}" srcOrd="0" destOrd="0" presId="urn:microsoft.com/office/officeart/2005/8/layout/hierarchy1"/>
    <dgm:cxn modelId="{9D709188-4863-409D-A14B-0615F6B78FE2}" type="presParOf" srcId="{1088AE58-F883-4569-865D-4FC31544A4E1}" destId="{3DA884DA-4CE3-402E-B2C4-357FD278A3DE}" srcOrd="0" destOrd="0" presId="urn:microsoft.com/office/officeart/2005/8/layout/hierarchy1"/>
    <dgm:cxn modelId="{AA4F71CD-63DA-4510-A855-57988ECA9948}" type="presParOf" srcId="{1088AE58-F883-4569-865D-4FC31544A4E1}" destId="{3AB59174-C295-4F9B-B46B-879A2A677FC1}" srcOrd="1" destOrd="0" presId="urn:microsoft.com/office/officeart/2005/8/layout/hierarchy1"/>
    <dgm:cxn modelId="{7AEBF712-FCB5-4AF9-BC78-124AAB558310}" type="presParOf" srcId="{DB1BA0CD-8C0F-4E94-83FA-9B29511CBD6D}" destId="{6A548A7C-44F9-416F-ACB4-2E0DBCC3E36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EC2EBE-D332-44F0-A2F4-BA456C362281}">
      <dsp:nvSpPr>
        <dsp:cNvPr id="0" name=""/>
        <dsp:cNvSpPr/>
      </dsp:nvSpPr>
      <dsp:spPr>
        <a:xfrm>
          <a:off x="0" y="764574"/>
          <a:ext cx="2957512" cy="18780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D38060-2964-442D-8F40-D6B7B6B3133B}">
      <dsp:nvSpPr>
        <dsp:cNvPr id="0" name=""/>
        <dsp:cNvSpPr/>
      </dsp:nvSpPr>
      <dsp:spPr>
        <a:xfrm>
          <a:off x="328612" y="1076756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 dirty="0"/>
            <a:t>Mitä epäkohtia eläkeläiset kokevat?</a:t>
          </a:r>
          <a:endParaRPr lang="en-US" sz="2400" kern="1200" dirty="0"/>
        </a:p>
      </dsp:txBody>
      <dsp:txXfrm>
        <a:off x="383617" y="1131761"/>
        <a:ext cx="2847502" cy="1768010"/>
      </dsp:txXfrm>
    </dsp:sp>
    <dsp:sp modelId="{8634921E-7363-426E-8C77-EB192ACCB282}">
      <dsp:nvSpPr>
        <dsp:cNvPr id="0" name=""/>
        <dsp:cNvSpPr/>
      </dsp:nvSpPr>
      <dsp:spPr>
        <a:xfrm>
          <a:off x="3614737" y="764574"/>
          <a:ext cx="2957512" cy="18780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FDB27B-61AF-4967-B884-13921313BF98}">
      <dsp:nvSpPr>
        <dsp:cNvPr id="0" name=""/>
        <dsp:cNvSpPr/>
      </dsp:nvSpPr>
      <dsp:spPr>
        <a:xfrm>
          <a:off x="3943350" y="1076756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/>
            <a:t>Mitä eläkeläisten asioihin vaikuttavia suunnitelmia ja päätöksiä on vireillä?</a:t>
          </a:r>
          <a:endParaRPr lang="en-US" sz="2400" kern="1200"/>
        </a:p>
      </dsp:txBody>
      <dsp:txXfrm>
        <a:off x="3998355" y="1131761"/>
        <a:ext cx="2847502" cy="1768010"/>
      </dsp:txXfrm>
    </dsp:sp>
    <dsp:sp modelId="{3DA884DA-4CE3-402E-B2C4-357FD278A3DE}">
      <dsp:nvSpPr>
        <dsp:cNvPr id="0" name=""/>
        <dsp:cNvSpPr/>
      </dsp:nvSpPr>
      <dsp:spPr>
        <a:xfrm>
          <a:off x="7229475" y="764574"/>
          <a:ext cx="2957512" cy="18780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B59174-C295-4F9B-B46B-879A2A677FC1}">
      <dsp:nvSpPr>
        <dsp:cNvPr id="0" name=""/>
        <dsp:cNvSpPr/>
      </dsp:nvSpPr>
      <dsp:spPr>
        <a:xfrm>
          <a:off x="7558087" y="1076756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/>
            <a:t>Mitä vanhusneuvostossa on vireillä?</a:t>
          </a:r>
          <a:endParaRPr lang="en-US" sz="2400" kern="1200"/>
        </a:p>
      </dsp:txBody>
      <dsp:txXfrm>
        <a:off x="7613092" y="1131761"/>
        <a:ext cx="2847502" cy="1768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CAD222-57A5-4771-947B-2954278B24A7}" type="datetimeFigureOut">
              <a:rPr lang="fi-FI" smtClean="0"/>
              <a:t>21.2.2023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3B383-9226-4CC4-8954-E9EAF562ACD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015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Oma kokemus. Ei voi ostaa. Vain teillä. Pitkät kaaret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42E7F-A322-491D-9987-EB72C9AA1331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8715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12C609-5D4F-47D4-ACB4-03C6049B5CE5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978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801A3A2-3061-484B-B3D5-89E732231D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F3F2DA9-C786-4900-AC94-BDA8A15C2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6F230AE-78EE-409C-B8F6-27985587E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1019-8885-4950-9147-88FB7B943E2C}" type="datetime1">
              <a:rPr lang="fi-FI" smtClean="0"/>
              <a:t>21.2.2023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4A77817-24D8-4AAF-A489-94770E9D8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Irene Vuorisalo Eläkeliitto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6BB40B5-6676-42E5-A750-2A2DDA29E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C4B-7459-40BB-AD17-32EF6EF99F1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2117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22A852-514E-4845-BCC1-B3002485F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AD37673-F11B-474F-9E1C-A3FE090B6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E997B1B-2B6C-49ED-8E36-8CD393DBF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338C5-796B-4D8B-A001-9CF5F0B31D1F}" type="datetime1">
              <a:rPr lang="fi-FI" smtClean="0"/>
              <a:t>21.2.2023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619C2CB-69BC-42B7-8A52-6AFDC353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Irene Vuorisalo Eläkeliitto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D59BFE7-D94C-406F-83FA-6B433D93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C4B-7459-40BB-AD17-32EF6EF99F1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6580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9C29C703-C8A5-4F90-B6D0-A8B66941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3FF1677E-A944-463A-931D-43039F9FF1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BB50FF4-48CB-49EF-8BD0-564D07A4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AF6F-3B85-429C-9EA6-5E09BAAE8E25}" type="datetime1">
              <a:rPr lang="fi-FI" smtClean="0"/>
              <a:t>21.2.2023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17F9C81-CB4A-48B3-876C-EEEB6C86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Irene Vuorisalo Eläkeliitto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134D682-45EA-45BB-8131-B68028A99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C4B-7459-40BB-AD17-32EF6EF99F1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4776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BF36C7-819D-4E3D-A958-17E90F31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78" y="365125"/>
            <a:ext cx="10476722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EC0F021-BEA9-43B4-99C3-0BEAA8BE8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C21DCF7-05C4-47C0-881F-01DB8D84A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6FB37-B749-44F1-B822-ABFBB5D7374E}" type="datetime1">
              <a:rPr lang="fi-FI" smtClean="0"/>
              <a:t>21.2.2023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F48DEA5-79D6-4162-9DDC-4AE23411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Irene Vuorisalo Eläkeliitto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6A80EA3-6772-4E79-AB7D-0B2E2D08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C4B-7459-40BB-AD17-32EF6EF99F1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5727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5E9462-E1A6-441E-8F96-C17060BBE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283DF47-A320-45E0-ADCB-EC4C3801A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78066D7-D884-40A7-958B-C14093D06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5DA06-9832-4D9D-8675-42182DCE52F3}" type="datetime1">
              <a:rPr lang="fi-FI" smtClean="0"/>
              <a:t>21.2.2023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34BCCEF-8581-4A1B-8F16-20E1D51B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Irene Vuorisalo Eläkeliitto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9A88153-0BD0-4852-B323-76BB44629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C4B-7459-40BB-AD17-32EF6EF99F1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6503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01FF9F-4882-4A47-8708-4E458E882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805D861-ABBF-4E79-BBD3-1C9A25BCC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4CE5297-C1D5-4B43-B311-A32231D7F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DA54540-54DF-4347-82F4-7D3B54F7C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1D0A-19B8-41AA-9FE2-DE2746495A6B}" type="datetime1">
              <a:rPr lang="fi-FI" smtClean="0"/>
              <a:t>21.2.2023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4615046-0AE9-4770-997D-600B1D37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Irene Vuorisalo Eläkeliitto ry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CD7014-F9C6-4C80-AB3C-38677C0D5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C4B-7459-40BB-AD17-32EF6EF99F1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6740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6577A5-0D32-4D1A-A015-65A3D21F4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95BEF28-2C14-4D48-9C4F-9A4898CDF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201F7A7-9578-4999-9CD1-958A8E33E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41FF678-70C0-4E69-8F6F-C3CF96CEE8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1B0AFC10-52D8-4EF5-ADA0-23F4EA6B6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2825FCFC-FF19-4941-BD19-88ED974F8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A4175-5AD5-4B40-8E68-894CF6F910AC}" type="datetime1">
              <a:rPr lang="fi-FI" smtClean="0"/>
              <a:t>21.2.2023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036E9851-32C6-4C21-AB50-587C9DCF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Irene Vuorisalo Eläkeliitto ry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500187B-23B6-48DE-BD5C-D1F142A8A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C4B-7459-40BB-AD17-32EF6EF99F1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080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9D2735-1C48-4A88-BC56-162036F61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9DAC853-4E21-46FD-8040-D8D0AD113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F370B-068F-41F4-8761-9FD3E298D071}" type="datetime1">
              <a:rPr lang="fi-FI" smtClean="0"/>
              <a:t>21.2.2023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D574A16-D35B-4538-A37B-0B6A33011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Irene Vuorisalo Eläkeliitto ry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0E45207-7646-41B0-A9FA-A14EF1F5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C4B-7459-40BB-AD17-32EF6EF99F1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0991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19135E9-AC5C-4A42-962C-86F21B035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897D-D6E4-4D93-9BBA-FD656B4DD87F}" type="datetime1">
              <a:rPr lang="fi-FI" smtClean="0"/>
              <a:t>21.2.2023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DC95905-3F01-4D5C-9B39-0A77EA1A1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Irene Vuorisalo Eläkeliitto ry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454E914-DDFB-433D-98C8-740643926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C4B-7459-40BB-AD17-32EF6EF99F1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4396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F0E7F6-4489-45B5-85C3-52DA843AF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953221-DCD4-4948-86B3-7B72ECB7D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933ECA7-66BC-4764-AA8D-A1348E134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9CEB3E7-2671-446A-AD2D-76E16EEAA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9885-C909-4CE4-8522-D909E79B895B}" type="datetime1">
              <a:rPr lang="fi-FI" smtClean="0"/>
              <a:t>21.2.2023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07748E6-83F5-4D37-A52F-AEBAD39FC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Irene Vuorisalo Eläkeliitto ry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D40C56F-647E-4A3D-A267-EF81A0B6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C4B-7459-40BB-AD17-32EF6EF99F1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7683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100318-A21C-4284-8C46-A9CA22FA1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7557F63F-0E5E-4C06-9495-DED7E570F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DA1A3A7-D9C5-4D44-8C32-992F4CCB7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FD63849-5EF9-40FE-A07B-2B7B8FA79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E278-CD6C-4B80-8214-7F1E6E495B68}" type="datetime1">
              <a:rPr lang="fi-FI" smtClean="0"/>
              <a:t>21.2.2023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E2DFB73-60AA-4F87-AB90-0B13A00F2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Irene Vuorisalo Eläkeliitto ry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F947C2D-EB63-462D-A008-096B256FD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C4B-7459-40BB-AD17-32EF6EF99F1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1242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0690393-05CC-407F-BE37-EAFBE41FB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CB480F3-8224-4DF3-BE33-036C8C03A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90D38B0-5C34-4679-92B6-0DB6AB3DF0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FD8B4-D2E8-4CAC-8C22-BB76AA65D2A6}" type="datetime1">
              <a:rPr lang="fi-FI" smtClean="0"/>
              <a:t>21.2.2023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FB3721D-0C3A-480C-BB7B-87545E583D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Irene Vuorisalo Eläkeliitto ry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C6E631D-27E8-40C1-87EE-7D105A2254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CA29C4B-7459-40BB-AD17-32EF6EF99F1A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871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untalaisaloite.fi/fi/aloite/30596" TargetMode="External"/><Relationship Id="rId2" Type="http://schemas.openxmlformats.org/officeDocument/2006/relationships/hyperlink" Target="https://www.kuntalaisaloite.fi/fi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elakeliitto.fi/vaalit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ukkinstituutti.fi/liikkuminen/liikkumattomuuden-kustannukset/liikkumattomuuden-kustannukset-suomessa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untalaisaloite.fi/fi/aloitteen-valmistelu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irene.vuorisalo@elakeliitto.f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2FC2392-A1FA-D93E-4DB7-50A60D14F7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69" r="9092" b="1754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68EC41A-1F4F-49C8-A0A1-AB292B70F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fi-FI" sz="3000" dirty="0"/>
              <a:t>Vaikuttajavastaavien koulutus</a:t>
            </a:r>
            <a:br>
              <a:rPr lang="fi-FI" sz="3000" dirty="0"/>
            </a:br>
            <a:br>
              <a:rPr lang="fi-FI" sz="3000" dirty="0"/>
            </a:br>
            <a:r>
              <a:rPr lang="fi-FI" sz="3000" dirty="0"/>
              <a:t>1 Eduskuntavaalit</a:t>
            </a:r>
            <a:br>
              <a:rPr lang="fi-FI" sz="3000" dirty="0"/>
            </a:br>
            <a:r>
              <a:rPr lang="fi-FI" sz="3000" dirty="0"/>
              <a:t>2 Vaikuttamisen tuki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805172A-62B0-4678-949D-204ACC9E6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fi-FI" sz="1400"/>
              <a:t>Eläkeliiton piirien vaikuttajavastaavat</a:t>
            </a:r>
          </a:p>
          <a:p>
            <a:pPr algn="l"/>
            <a:r>
              <a:rPr lang="fi-FI" sz="1400"/>
              <a:t>15.2.2023</a:t>
            </a:r>
          </a:p>
          <a:p>
            <a:pPr algn="l"/>
            <a:r>
              <a:rPr lang="fi-FI" sz="1400"/>
              <a:t>Irene Vuorisalo Vanhusasiamies Eläkeliitto 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D340401-3257-C213-8FC5-E5D59BD59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29" y="404104"/>
            <a:ext cx="2054530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73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B1352C-9AAA-4C0D-BE68-BA45E1AA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i-FI" sz="4100" dirty="0"/>
              <a:t>Yhdistys laatii vaikuttamissuunnitelman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B5874DE-EF84-47A9-A9AA-334B05091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lvl="0"/>
            <a:r>
              <a:rPr lang="fi-FI" dirty="0"/>
              <a:t>Listaa asiat, joihin haluat vaikuttaa </a:t>
            </a:r>
          </a:p>
          <a:p>
            <a:r>
              <a:rPr lang="fi-FI" dirty="0"/>
              <a:t>Asiat, aiheet / ongelma, tarve, puute</a:t>
            </a:r>
          </a:p>
          <a:p>
            <a:r>
              <a:rPr lang="fi-FI" dirty="0"/>
              <a:t>Tee asioille tärkeysjärjestys</a:t>
            </a:r>
          </a:p>
          <a:p>
            <a:r>
              <a:rPr lang="fi-FI" dirty="0"/>
              <a:t>Valitse asia, mistä kunta päättää</a:t>
            </a:r>
          </a:p>
          <a:p>
            <a:r>
              <a:rPr lang="fi-FI" dirty="0"/>
              <a:t>Talousarvion aikataulu. Ellei asialle ole varattu budjetissa rahaa sen toteutuminen vaikeutuu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C69117-E2FC-4F88-8884-65EE8C4D2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049855" cy="365125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86445BE-4C1A-49F9-8BB8-5CDAD3A1717D}" type="datetime1">
              <a:rPr kumimoji="0" lang="fi-FI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ws Gothic MT" panose="020F0502020204030204"/>
                <a:ea typeface="+mn-ea"/>
                <a:cs typeface="+mn-cs"/>
              </a:rPr>
              <a:t>21.2.2023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ws Gothic MT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C8A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99DAF33-3C8B-469C-B501-034B1F9B6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65430" y="6356350"/>
            <a:ext cx="4139134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all" spc="0" normalizeH="0" baseline="0" noProof="0">
                <a:ln>
                  <a:noFill/>
                </a:ln>
                <a:effectLst/>
                <a:uLnTx/>
                <a:uFillTx/>
                <a:latin typeface="News Gothic MT" panose="020F0502020204030204"/>
                <a:ea typeface="+mn-ea"/>
                <a:cs typeface="+mn-cs"/>
              </a:rPr>
              <a:t>Irene Vuorisalo Eläkeliitto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463D76D-9C14-4948-8314-B109ACFAB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042" y="6356350"/>
            <a:ext cx="1186758" cy="365125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News Gothic MT" panose="020F0502020204030204"/>
                <a:ea typeface="+mn-ea"/>
                <a:cs typeface="+mn-cs"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News Gothic M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063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648A4D-7122-489A-B28F-08961C9C7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Taulukko avuksi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5522E8E-0151-4DE0-8C2A-1B7981BE1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5329"/>
            <a:ext cx="10515600" cy="4611634"/>
          </a:xfrm>
        </p:spPr>
        <p:txBody>
          <a:bodyPr>
            <a:normAutofit/>
          </a:bodyPr>
          <a:lstStyle/>
          <a:p>
            <a:r>
              <a:rPr lang="fi-FI" dirty="0"/>
              <a:t>Ongelma, tarve, puute –mikä on sen toivottu tilanne?</a:t>
            </a:r>
          </a:p>
          <a:p>
            <a:r>
              <a:rPr lang="fi-FI" dirty="0"/>
              <a:t>Mikä on hyvä tilanne? Miten asia on järjestetty, kun se on hyvin?</a:t>
            </a:r>
          </a:p>
          <a:p>
            <a:r>
              <a:rPr lang="fi-FI" dirty="0"/>
              <a:t>Perustelut. Miksi asia olisi hyvä järjestää esittämälläsi tavalla? Keitä kaikkia asia hyödyttää, kun se järjestetään esittämälläsi tavalla? </a:t>
            </a:r>
          </a:p>
          <a:p>
            <a:r>
              <a:rPr lang="fi-FI" dirty="0"/>
              <a:t>Lisätiedot. Mistä löydät lisätietoa ajamastasi asiasta?</a:t>
            </a:r>
          </a:p>
          <a:p>
            <a:r>
              <a:rPr lang="fi-FI" dirty="0"/>
              <a:t>Aineisto / materiaalit. Mitä taustamateriaalia jätät taholle, johon pyrit vaikuttamaan?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FDF9210-C54E-4E3A-8D19-D7F616388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467B26-513E-4320-B8EE-0713872ED479}" type="datetime1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ws Gothic MT" panose="020F0502020204030204"/>
                <a:ea typeface="+mn-ea"/>
                <a:cs typeface="+mn-cs"/>
              </a:rPr>
              <a:t>21.2.2023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ws Gothic MT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0BB5EE5-F795-492C-8923-DD75FD9C2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ws Gothic MT" panose="020F0502020204030204"/>
                <a:ea typeface="+mn-ea"/>
                <a:cs typeface="+mn-cs"/>
              </a:rPr>
              <a:t>Irene Vuorisalo Eläkeliitto ry</a:t>
            </a:r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ws Gothic MT" panose="020F0502020204030204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C8D9D19-0C46-43EC-887B-EAFCAF466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ws Gothic MT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ws Gothic M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8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B5041E-F3F1-853F-61A0-704733619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81" y="136525"/>
            <a:ext cx="12092685" cy="572393"/>
          </a:xfrm>
        </p:spPr>
        <p:txBody>
          <a:bodyPr>
            <a:noAutofit/>
          </a:bodyPr>
          <a:lstStyle/>
          <a:p>
            <a:r>
              <a:rPr lang="fi-FI" dirty="0">
                <a:solidFill>
                  <a:srgbClr val="0070C0"/>
                </a:solidFill>
              </a:rPr>
              <a:t>Suunnitelma- ja tehtävänjakotaulukko</a:t>
            </a:r>
          </a:p>
        </p:txBody>
      </p:sp>
      <p:graphicFrame>
        <p:nvGraphicFramePr>
          <p:cNvPr id="7" name="Taulukko 7">
            <a:extLst>
              <a:ext uri="{FF2B5EF4-FFF2-40B4-BE49-F238E27FC236}">
                <a16:creationId xmlns:a16="http://schemas.microsoft.com/office/drawing/2014/main" id="{E366259C-ED51-AC27-9C34-B208CAE6D57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5481" y="976043"/>
          <a:ext cx="11876928" cy="5303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84616">
                  <a:extLst>
                    <a:ext uri="{9D8B030D-6E8A-4147-A177-3AD203B41FA5}">
                      <a16:colId xmlns:a16="http://schemas.microsoft.com/office/drawing/2014/main" val="4160269979"/>
                    </a:ext>
                  </a:extLst>
                </a:gridCol>
                <a:gridCol w="1484616">
                  <a:extLst>
                    <a:ext uri="{9D8B030D-6E8A-4147-A177-3AD203B41FA5}">
                      <a16:colId xmlns:a16="http://schemas.microsoft.com/office/drawing/2014/main" val="305677867"/>
                    </a:ext>
                  </a:extLst>
                </a:gridCol>
                <a:gridCol w="1484616">
                  <a:extLst>
                    <a:ext uri="{9D8B030D-6E8A-4147-A177-3AD203B41FA5}">
                      <a16:colId xmlns:a16="http://schemas.microsoft.com/office/drawing/2014/main" val="1915805261"/>
                    </a:ext>
                  </a:extLst>
                </a:gridCol>
                <a:gridCol w="1484616">
                  <a:extLst>
                    <a:ext uri="{9D8B030D-6E8A-4147-A177-3AD203B41FA5}">
                      <a16:colId xmlns:a16="http://schemas.microsoft.com/office/drawing/2014/main" val="2279144800"/>
                    </a:ext>
                  </a:extLst>
                </a:gridCol>
                <a:gridCol w="1484616">
                  <a:extLst>
                    <a:ext uri="{9D8B030D-6E8A-4147-A177-3AD203B41FA5}">
                      <a16:colId xmlns:a16="http://schemas.microsoft.com/office/drawing/2014/main" val="1551990010"/>
                    </a:ext>
                  </a:extLst>
                </a:gridCol>
                <a:gridCol w="1484616">
                  <a:extLst>
                    <a:ext uri="{9D8B030D-6E8A-4147-A177-3AD203B41FA5}">
                      <a16:colId xmlns:a16="http://schemas.microsoft.com/office/drawing/2014/main" val="3616547969"/>
                    </a:ext>
                  </a:extLst>
                </a:gridCol>
                <a:gridCol w="1484616">
                  <a:extLst>
                    <a:ext uri="{9D8B030D-6E8A-4147-A177-3AD203B41FA5}">
                      <a16:colId xmlns:a16="http://schemas.microsoft.com/office/drawing/2014/main" val="492614869"/>
                    </a:ext>
                  </a:extLst>
                </a:gridCol>
                <a:gridCol w="1484616">
                  <a:extLst>
                    <a:ext uri="{9D8B030D-6E8A-4147-A177-3AD203B41FA5}">
                      <a16:colId xmlns:a16="http://schemas.microsoft.com/office/drawing/2014/main" val="2100169643"/>
                    </a:ext>
                  </a:extLst>
                </a:gridCol>
              </a:tblGrid>
              <a:tr h="1976607">
                <a:tc>
                  <a:txBody>
                    <a:bodyPr/>
                    <a:lstStyle/>
                    <a:p>
                      <a:r>
                        <a:rPr lang="fi-FI" dirty="0"/>
                        <a:t>Ongelma, tarve, puute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Tavoite: kuvaa toivottu tilanne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Mitä pitää tehdä ensin, mitä seuraavaksi, jotta tavoitteeseen päästään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Kuka/ketkä vastaavat yhdistyksessä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Kuka/mikä taho asiasta päättä ja milloin?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Yhteistyö: keiden kanssa teet yhteistyötä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Aikataulu: milloin ja missä?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Seuranta ja arviointi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940506"/>
                  </a:ext>
                </a:extLst>
              </a:tr>
              <a:tr h="359383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b="1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107806"/>
                  </a:ext>
                </a:extLst>
              </a:tr>
              <a:tr h="359383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b="1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093109"/>
                  </a:ext>
                </a:extLst>
              </a:tr>
              <a:tr h="359383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b="1" dirty="0">
                          <a:solidFill>
                            <a:srgbClr val="0070C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679757"/>
                  </a:ext>
                </a:extLst>
              </a:tr>
              <a:tr h="359383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b="1" dirty="0">
                          <a:solidFill>
                            <a:srgbClr val="0070C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719235"/>
                  </a:ext>
                </a:extLst>
              </a:tr>
              <a:tr h="359383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b="1" dirty="0">
                          <a:solidFill>
                            <a:srgbClr val="0070C0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208106"/>
                  </a:ext>
                </a:extLst>
              </a:tr>
              <a:tr h="359383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b="1" dirty="0">
                          <a:solidFill>
                            <a:srgbClr val="0070C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55162"/>
                  </a:ext>
                </a:extLst>
              </a:tr>
              <a:tr h="359383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63982"/>
                  </a:ext>
                </a:extLst>
              </a:tr>
              <a:tr h="359383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786932"/>
                  </a:ext>
                </a:extLst>
              </a:tr>
              <a:tr h="359383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650863"/>
                  </a:ext>
                </a:extLst>
              </a:tr>
            </a:tbl>
          </a:graphicData>
        </a:graphic>
      </p:graphicFrame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1E620A9-C9F6-E767-4DB5-9C68DBA43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4D57F1-ECA7-492B-A680-2DA11C4E96B5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21.2.2023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4BF4D54-7C58-43F8-2496-AA4E57367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Irene Vuorisalo Eläkeliitto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B4781EB-1968-379B-8CF9-DFC8A8B85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9C4B-7459-40BB-AD17-32EF6EF99F1A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41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dirty="0"/>
              <a:t>Pienin askelin eteenpäin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Yhdistyksen jokaisen hallituksen kokouksen asialistalle vaikuttaminen</a:t>
            </a:r>
          </a:p>
          <a:p>
            <a:pPr eaLnBrk="1" hangingPunct="1"/>
            <a:r>
              <a:rPr lang="fi-FI" dirty="0">
                <a:solidFill>
                  <a:srgbClr val="C00000"/>
                </a:solidFill>
              </a:rPr>
              <a:t>Ei tarvitse eikä pidä </a:t>
            </a:r>
            <a:r>
              <a:rPr lang="fi-FI" dirty="0"/>
              <a:t>pyrkiä vaikuttamaan kaikkiin asioihin</a:t>
            </a:r>
          </a:p>
          <a:p>
            <a:pPr eaLnBrk="1" hangingPunct="1"/>
            <a:r>
              <a:rPr lang="fi-FI" dirty="0"/>
              <a:t>Vuosittainen tarkastelu, mihin olemme pyrkineet vaikuttamaan ja miten siinä olemme onnistuneet</a:t>
            </a:r>
          </a:p>
          <a:p>
            <a:pPr eaLnBrk="1" hangingPunct="1"/>
            <a:r>
              <a:rPr lang="fi-FI" dirty="0"/>
              <a:t>Mitkä ovat juuri nyt keskeiset vaikuttamisen tarpeet?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/>
          <a:p>
            <a:pPr>
              <a:defRPr/>
            </a:pPr>
            <a:fld id="{17B2F4A5-2E47-421F-9A92-05AE30B97132}" type="datetime1">
              <a:rPr lang="fi-FI" smtClean="0"/>
              <a:t>21.2.2023</a:t>
            </a:fld>
            <a:endParaRPr lang="fi-FI"/>
          </a:p>
        </p:txBody>
      </p:sp>
      <p:sp>
        <p:nvSpPr>
          <p:cNvPr id="37890" name="Alatunnisteen paikkamerkki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i-FI"/>
              <a:t>Irene Vuorisalo Eläkeliitto ry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A1626CD1-A952-438D-9767-0D37F35044ED}" type="slidenum">
              <a:rPr lang="fi-FI"/>
              <a:pPr>
                <a:defRPr/>
              </a:pPr>
              <a:t>13</a:t>
            </a:fld>
            <a:endParaRPr lang="fi-FI"/>
          </a:p>
        </p:txBody>
      </p:sp>
      <p:sp>
        <p:nvSpPr>
          <p:cNvPr id="37889" name="Päivämäärän paikkamerkki 3"/>
          <p:cNvSpPr txBox="1">
            <a:spLocks noGrp="1"/>
          </p:cNvSpPr>
          <p:nvPr/>
        </p:nvSpPr>
        <p:spPr bwMode="auto">
          <a:xfrm>
            <a:off x="2628900" y="6248400"/>
            <a:ext cx="1816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fld id="{013A1F0E-7A6E-4459-A842-BF7405633D6A}" type="datetime1">
              <a:rPr lang="fi-FI" sz="1400"/>
              <a:pPr>
                <a:spcBef>
                  <a:spcPct val="50000"/>
                </a:spcBef>
              </a:pPr>
              <a:t>21.2.2023</a:t>
            </a:fld>
            <a:endParaRPr lang="fi-FI" sz="1400"/>
          </a:p>
        </p:txBody>
      </p:sp>
      <p:sp>
        <p:nvSpPr>
          <p:cNvPr id="37891" name="Dian numeron paikkamerkki 5"/>
          <p:cNvSpPr txBox="1">
            <a:spLocks noGrp="1"/>
          </p:cNvSpPr>
          <p:nvPr/>
        </p:nvSpPr>
        <p:spPr bwMode="auto">
          <a:xfrm>
            <a:off x="89852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50000"/>
              </a:spcBef>
            </a:pPr>
            <a:fld id="{0541B009-D7E2-4863-A52B-0AF4E53BBB76}" type="slidenum">
              <a:rPr lang="fi-FI" sz="1400"/>
              <a:pPr algn="r">
                <a:spcBef>
                  <a:spcPct val="50000"/>
                </a:spcBef>
              </a:pPr>
              <a:t>13</a:t>
            </a:fld>
            <a:endParaRPr lang="fi-FI" sz="1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675DFED-5132-0301-4A3D-984AB472F3FD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latin typeface="+mj-lt"/>
                <a:ea typeface="+mj-ea"/>
                <a:cs typeface="+mj-cs"/>
              </a:rPr>
              <a:t>Älä</a:t>
            </a: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latin typeface="+mj-lt"/>
                <a:ea typeface="+mj-ea"/>
                <a:cs typeface="+mj-cs"/>
              </a:rPr>
              <a:t>milloinkaan</a:t>
            </a: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latin typeface="+mj-lt"/>
                <a:ea typeface="+mj-ea"/>
                <a:cs typeface="+mj-cs"/>
              </a:rPr>
              <a:t>kuule</a:t>
            </a:r>
            <a:r>
              <a:rPr lang="en-US" sz="4400" dirty="0">
                <a:latin typeface="+mj-lt"/>
                <a:ea typeface="+mj-ea"/>
                <a:cs typeface="+mj-cs"/>
              </a:rPr>
              <a:t> ”</a:t>
            </a:r>
            <a:r>
              <a:rPr lang="en-US" sz="4400" dirty="0" err="1">
                <a:latin typeface="+mj-lt"/>
                <a:ea typeface="+mj-ea"/>
                <a:cs typeface="+mj-cs"/>
              </a:rPr>
              <a:t>ei</a:t>
            </a:r>
            <a:r>
              <a:rPr lang="en-US" sz="4400" dirty="0">
                <a:latin typeface="+mj-lt"/>
                <a:ea typeface="+mj-ea"/>
                <a:cs typeface="+mj-cs"/>
              </a:rPr>
              <a:t>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-</a:t>
            </a:r>
            <a:r>
              <a:rPr lang="en-US" sz="4400" dirty="0" err="1">
                <a:latin typeface="+mj-lt"/>
                <a:ea typeface="+mj-ea"/>
                <a:cs typeface="+mj-cs"/>
              </a:rPr>
              <a:t>kuule</a:t>
            </a:r>
            <a:r>
              <a:rPr lang="en-US" sz="4400" dirty="0">
                <a:latin typeface="+mj-lt"/>
                <a:ea typeface="+mj-ea"/>
                <a:cs typeface="+mj-cs"/>
              </a:rPr>
              <a:t> "</a:t>
            </a:r>
            <a:r>
              <a:rPr lang="en-US" sz="4400" dirty="0" err="1">
                <a:latin typeface="+mj-lt"/>
                <a:ea typeface="+mj-ea"/>
                <a:cs typeface="+mj-cs"/>
              </a:rPr>
              <a:t>ei</a:t>
            </a: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latin typeface="+mj-lt"/>
                <a:ea typeface="+mj-ea"/>
                <a:cs typeface="+mj-cs"/>
              </a:rPr>
              <a:t>vielä</a:t>
            </a:r>
            <a:r>
              <a:rPr lang="en-US" sz="4400" dirty="0">
                <a:latin typeface="+mj-lt"/>
                <a:ea typeface="+mj-ea"/>
                <a:cs typeface="+mj-cs"/>
              </a:rPr>
              <a:t>".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FB950AA-2683-3A34-4F74-87B8DDED7D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DFEA762-EF28-49FB-949E-26BC0FAF1B71}" type="datetime1">
              <a:rPr lang="fi-FI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21.2.2023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BB3FB36-3714-9246-D4BA-7F68543D0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Irene Vuorisalo Eläkeliitto ry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BD0405B-4DD3-630C-F9FC-90761A9DB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CA29C4B-7459-40BB-AD17-32EF6EF99F1A}" type="slidenum">
              <a:rPr lang="en-US">
                <a:solidFill>
                  <a:srgbClr val="FFFFFF"/>
                </a:solidFill>
                <a:latin typeface="Calibri" panose="020F0502020204030204"/>
                <a:cs typeface="+mn-cs"/>
              </a:rPr>
              <a:pPr>
                <a:spcAft>
                  <a:spcPts val="600"/>
                </a:spcAft>
                <a:defRPr/>
              </a:pPr>
              <a:t>14</a:t>
            </a:fld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36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88E5CB-F72E-4DF7-886C-DDC9B0601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956" y="0"/>
            <a:ext cx="9381072" cy="2121318"/>
          </a:xfrm>
        </p:spPr>
        <p:txBody>
          <a:bodyPr>
            <a:normAutofit/>
          </a:bodyPr>
          <a:lstStyle/>
          <a:p>
            <a:r>
              <a:rPr lang="fi-FI" sz="4900" i="0" dirty="0">
                <a:effectLst/>
                <a:latin typeface="arial" panose="020B0604020202020204" pitchFamily="34" charset="0"/>
              </a:rPr>
              <a:t>Kuntalaisaloite</a:t>
            </a:r>
            <a:r>
              <a:rPr lang="fi-FI" sz="4900" b="0" i="0" dirty="0">
                <a:effectLst/>
                <a:latin typeface="arial" panose="020B0604020202020204" pitchFamily="34" charset="0"/>
              </a:rPr>
              <a:t> on suoran vaikuttamisen väline </a:t>
            </a:r>
            <a:br>
              <a:rPr lang="fi-FI" sz="4900" b="0" i="0" dirty="0">
                <a:effectLst/>
                <a:latin typeface="arial" panose="020B0604020202020204" pitchFamily="34" charset="0"/>
              </a:rPr>
            </a:br>
            <a:r>
              <a:rPr lang="fi-FI" sz="4900" b="0" i="0" dirty="0">
                <a:effectLst/>
                <a:latin typeface="arial" panose="020B0604020202020204" pitchFamily="34" charset="0"/>
              </a:rPr>
              <a:t>		</a:t>
            </a:r>
            <a:r>
              <a:rPr lang="fi-FI" sz="3100" b="0" i="1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Kuntalaki 410/2015  23§</a:t>
            </a:r>
            <a:endParaRPr lang="fi-FI" sz="31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FE84B9F-E91E-4546-B941-9ADAEC3E5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400" y="1981199"/>
            <a:ext cx="8627628" cy="4200525"/>
          </a:xfrm>
        </p:spPr>
        <p:txBody>
          <a:bodyPr>
            <a:noAutofit/>
          </a:bodyPr>
          <a:lstStyle/>
          <a:p>
            <a:r>
              <a:rPr lang="fi-FI" sz="2000" b="0" i="0" dirty="0">
                <a:effectLst/>
                <a:latin typeface="arial" panose="020B0604020202020204" pitchFamily="34" charset="0"/>
              </a:rPr>
              <a:t>Sen avulla kuntalainen voi nostaa esiin jonkin ajankohtaisen asian tai ongelman, sekä herätellä päättäjiä kiinnittämään siihen huomiota. </a:t>
            </a:r>
          </a:p>
          <a:p>
            <a:r>
              <a:rPr lang="fi-FI" sz="2000" b="1" i="0" dirty="0">
                <a:effectLst/>
                <a:latin typeface="arial" panose="020B0604020202020204" pitchFamily="34" charset="0"/>
              </a:rPr>
              <a:t>Jokainen kunnan asukas voi tehdä</a:t>
            </a:r>
            <a:r>
              <a:rPr lang="fi-FI" sz="2000" b="0" i="0" dirty="0">
                <a:effectLst/>
                <a:latin typeface="arial" panose="020B0604020202020204" pitchFamily="34" charset="0"/>
              </a:rPr>
              <a:t> kunnalle aloitteita sen toimintaa koskevissa asioissa. Aloite saa olla sisällöltään ja muodoltaan vapaamuotoinen!</a:t>
            </a:r>
          </a:p>
          <a:p>
            <a:r>
              <a:rPr lang="fi-FI" sz="2000" i="0" dirty="0">
                <a:effectLst/>
                <a:latin typeface="arial" panose="020B0604020202020204" pitchFamily="34" charset="0"/>
              </a:rPr>
              <a:t>Kuntalaisaloite tulee tehdä </a:t>
            </a:r>
            <a:r>
              <a:rPr lang="fi-FI" sz="2000" b="0" i="0" dirty="0">
                <a:effectLst/>
                <a:latin typeface="arial" panose="020B0604020202020204" pitchFamily="34" charset="0"/>
              </a:rPr>
              <a:t>kirjallisesti. Siinä on ilmoitettava aloitteentekijän nimi ja yhteystiedot (osoite, puhelinnumero ja mahdollisesti sähköpostiosoite)</a:t>
            </a:r>
          </a:p>
          <a:p>
            <a:r>
              <a:rPr lang="fi-FI" sz="2000" dirty="0">
                <a:latin typeface="arial" panose="020B0604020202020204" pitchFamily="34" charset="0"/>
              </a:rPr>
              <a:t>Kunnan/kaupungin kirjaamoon            •Ajoitus: talousarvio</a:t>
            </a:r>
            <a:endParaRPr lang="fi-FI" sz="1400" b="0" i="0" dirty="0">
              <a:effectLst/>
            </a:endParaRPr>
          </a:p>
          <a:p>
            <a:pPr algn="l"/>
            <a:r>
              <a:rPr lang="fi-FI" sz="2000" b="0" i="0" dirty="0">
                <a:effectLst/>
              </a:rPr>
              <a:t>Käsitellään toimivaltaisessa kunnan viranomaisessa ilman aiheetonta viivytystä. Kunnan on ilmoitettava aloitteen tekijälle aloitteen johdosta suoritetut toimenpiteet.</a:t>
            </a:r>
          </a:p>
          <a:p>
            <a:pPr algn="l"/>
            <a:r>
              <a:rPr lang="fi-FI" sz="2000" b="0" i="0" dirty="0">
                <a:effectLst/>
              </a:rPr>
              <a:t>Kunnan valtuuston tietoon on saatettava vähintään kerran vuodessa sen toimivaltaan kuuluvissa asioissa tehdyt aloitteet ja niiden johdosta suoritetut toimenpiteet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9518D7B-85C5-475F-8677-BF2D39438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891D15D-04AF-4962-9460-64CF2E9F72B3}" type="datetime1">
              <a:rPr lang="fi-FI" smtClean="0">
                <a:solidFill>
                  <a:srgbClr val="FFFFFF"/>
                </a:solidFill>
              </a:rPr>
              <a:t>21.2.2023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B1D1423-A8B9-4C14-9C5B-D0A754FCF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Irene Vuorisalo Eläkeliitto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F6B5A45-7CA9-4B35-9408-BF1D5E4AD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DD36267-1674-41EA-AED6-299A52A551DD}" type="slidenum">
              <a:rPr lang="fi-FI" smtClean="0"/>
              <a:pPr>
                <a:spcAft>
                  <a:spcPts val="600"/>
                </a:spcAft>
              </a:pPr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5822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FF2E6F76-D037-4661-9793-04FFDFF191A8}"/>
              </a:ext>
            </a:extLst>
          </p:cNvPr>
          <p:cNvSpPr txBox="1"/>
          <p:nvPr/>
        </p:nvSpPr>
        <p:spPr>
          <a:xfrm>
            <a:off x="657545" y="431514"/>
            <a:ext cx="10777591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400" dirty="0">
                <a:latin typeface="Arial" panose="020B0604020202020204" pitchFamily="34" charset="0"/>
                <a:cs typeface="Arial" panose="020B0604020202020204" pitchFamily="34" charset="0"/>
              </a:rPr>
              <a:t>Esimerkkejä </a:t>
            </a:r>
            <a:r>
              <a:rPr lang="fi-FI" sz="3200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https://www.kuntalaisaloite.fi/fi</a:t>
            </a:r>
            <a:r>
              <a:rPr lang="fi-FI" sz="3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i-FI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Hamina: 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https://www.kuntalaisaloite.fi/fi/aloite/30596</a:t>
            </a:r>
            <a:endParaRPr lang="fi-FI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Varkaus: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Joutenlahden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 puistoon talvikunnossapito</a:t>
            </a:r>
          </a:p>
          <a:p>
            <a:endParaRPr lang="fi-FI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Vieremä: Hakatien ja Jokikujan kunnostus ja pinnoitteen laitto</a:t>
            </a:r>
          </a:p>
          <a:p>
            <a:endParaRPr lang="fi-FI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Espoo: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Niipperintien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 liikenneturvallisuuden lisääminen</a:t>
            </a:r>
          </a:p>
          <a:p>
            <a:endParaRPr lang="fi-FI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Lohja: Kevyenliikenteen väylä </a:t>
            </a:r>
            <a:r>
              <a:rPr lang="fi-FI" sz="2800" dirty="0" err="1">
                <a:latin typeface="Arial" panose="020B0604020202020204" pitchFamily="34" charset="0"/>
                <a:cs typeface="Arial" panose="020B0604020202020204" pitchFamily="34" charset="0"/>
              </a:rPr>
              <a:t>Jättölöntielle</a:t>
            </a:r>
            <a:endParaRPr lang="fi-FI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Tampere: Yhteiskäyttöautojen käyttöönotto kaupungin yksiköissä</a:t>
            </a:r>
          </a:p>
          <a:p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99F88B8-31EE-468A-93F6-4E45DD9B3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42F76-89D6-4607-9A1A-70E17AA90E5C}" type="datetime1">
              <a:rPr lang="fi-FI" smtClean="0"/>
              <a:t>21.2.2023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755FF46-AEF8-43F2-AE8A-CA5F81C1E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Irene Vuorisalo Eläkeliitto ry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DB65377-0A6B-49D7-8A1E-5D3F16868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6267-1674-41EA-AED6-299A52A551DD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1301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B35D6C-76F8-443E-9ED5-0277650D0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1047" y="-102742"/>
            <a:ext cx="7277905" cy="2275172"/>
          </a:xfrm>
        </p:spPr>
        <p:txBody>
          <a:bodyPr>
            <a:normAutofit/>
          </a:bodyPr>
          <a:lstStyle/>
          <a:p>
            <a:r>
              <a:rPr lang="fi-FI" i="0" dirty="0">
                <a:effectLst/>
                <a:latin typeface="Arial" panose="020B0604020202020204" pitchFamily="34" charset="0"/>
              </a:rPr>
              <a:t>Valtuustoaloite </a:t>
            </a:r>
            <a:br>
              <a:rPr lang="fi-FI" i="0" dirty="0">
                <a:effectLst/>
                <a:latin typeface="Arial" panose="020B0604020202020204" pitchFamily="34" charset="0"/>
              </a:rPr>
            </a:br>
            <a:r>
              <a:rPr lang="fi-FI" dirty="0">
                <a:effectLst/>
                <a:latin typeface="Arial" panose="020B0604020202020204" pitchFamily="34" charset="0"/>
              </a:rPr>
              <a:t>(valtuutetun aloite)</a:t>
            </a:r>
            <a:br>
              <a:rPr lang="fi-FI" sz="2800" dirty="0">
                <a:effectLst/>
                <a:latin typeface="Arial" panose="020B0604020202020204" pitchFamily="34" charset="0"/>
              </a:rPr>
            </a:br>
            <a:r>
              <a:rPr lang="fi-FI" sz="2800" dirty="0">
                <a:effectLst/>
                <a:latin typeface="Arial" panose="020B0604020202020204" pitchFamily="34" charset="0"/>
              </a:rPr>
              <a:t>		</a:t>
            </a:r>
            <a:r>
              <a:rPr lang="fi-FI" sz="2800" b="0" i="1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Kuntalaki 410/2015 12 luku 90§</a:t>
            </a:r>
            <a:endParaRPr lang="fi-FI" sz="28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31F671-5C71-46BA-B22A-B3F6F9B02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338" y="2496620"/>
            <a:ext cx="7157662" cy="3469169"/>
          </a:xfrm>
        </p:spPr>
        <p:txBody>
          <a:bodyPr>
            <a:normAutofit fontScale="92500" lnSpcReduction="10000"/>
          </a:bodyPr>
          <a:lstStyle/>
          <a:p>
            <a:r>
              <a:rPr lang="fi-FI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Kunnanvaltuutetun tekemä aloite, joka esitetään valtuuston kokouksessa</a:t>
            </a:r>
          </a:p>
          <a:p>
            <a:r>
              <a:rPr lang="fi-FI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Valtuustoaloitteiden käsittelystä ei säädetä kuntalaissa. Kuntalaisen aloiteoikeus perustuu vahvemmin kuntalakiin, mutta kuntalaisaloitteenkin käsittelystä säädetään kunnan hallintosäännössä</a:t>
            </a:r>
          </a:p>
          <a:p>
            <a:r>
              <a:rPr lang="fi-FI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Aloite tulisi lähettää kunnanhallituksen käsiteltäväksi. Asiasta voidaan käydä lähetekeskustelu valtuustossa</a:t>
            </a:r>
          </a:p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Mikään ei siis estä kuntalaista ottamasta yhteyttä omaan valtuustossa toimivaan edustajaansa ja pyytää tätä jättämään jotain tiettyä asiaa koskevaa aloitetta</a:t>
            </a:r>
          </a:p>
          <a:p>
            <a:endParaRPr lang="fi-FI" sz="1700" b="0" i="0" dirty="0">
              <a:effectLst/>
              <a:latin typeface="Arial" panose="020B0604020202020204" pitchFamily="34" charset="0"/>
            </a:endParaRPr>
          </a:p>
          <a:p>
            <a:endParaRPr lang="fi-FI" sz="170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6EC60A9-0FB3-4816-9733-3E90F4A7AE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00D8C3D-B7EC-48DF-AB95-B77BAA28F6E8}" type="datetime1">
              <a:rPr lang="fi-FI" smtClean="0">
                <a:solidFill>
                  <a:srgbClr val="FFFFFF"/>
                </a:solidFill>
              </a:rPr>
              <a:t>21.2.2023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527A8C1-68E9-4131-84FD-1A393877D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Irene Vuorisalo Eläkeliitto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CF463A1-D4D9-43CA-A037-29EA8810E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DD36267-1674-41EA-AED6-299A52A551DD}" type="slidenum">
              <a:rPr lang="fi-FI" smtClean="0"/>
              <a:pPr>
                <a:spcAft>
                  <a:spcPts val="600"/>
                </a:spcAft>
              </a:pPr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4116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D05B61-4ADA-46BB-BE5A-BA2B4EE72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981" y="-482885"/>
            <a:ext cx="8008220" cy="2636796"/>
          </a:xfrm>
        </p:spPr>
        <p:txBody>
          <a:bodyPr>
            <a:no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Auta valtuutettua niin voit edistää asiaasi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536519-387E-4D3F-AD6E-F20DE1917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0917" y="1931542"/>
            <a:ext cx="6606284" cy="4245422"/>
          </a:xfrm>
        </p:spPr>
        <p:txBody>
          <a:bodyPr>
            <a:noAutofit/>
          </a:bodyPr>
          <a:lstStyle/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Omaa asiantuntemusta ja perehtyneisyyttä kannattaa käyttää hyväksi: tarjoa omalle edustajallesi käyttövalmis aloitepohja. Valmiiksi kirjoitettu, hyvin muotoiltu aloite on kiireiselle valtuutetulle helpoin tapa lähteä viemään asiaa eteenpäin</a:t>
            </a:r>
          </a:p>
          <a:p>
            <a:r>
              <a:rPr lang="fi-FI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Eläkeliitossa on jaettu mallipohja piireille e</a:t>
            </a:r>
            <a:r>
              <a:rPr lang="fi-FI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läkeläisjärjestöjen toimintaedellytysten varmistamiseksi sote-uudistuksen toimeenpanovaiheessa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F9FE63E-3CBA-4164-B729-69F9F5F121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0D18190-10BA-4392-B439-34BF792BA805}" type="datetime1">
              <a:rPr lang="fi-FI" smtClean="0">
                <a:solidFill>
                  <a:srgbClr val="FFFFFF"/>
                </a:solidFill>
              </a:rPr>
              <a:t>21.2.2023</a:t>
            </a:fld>
            <a:endParaRPr lang="fi-FI">
              <a:solidFill>
                <a:srgbClr val="FFFFFF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9AA5355-FA13-450F-88BC-75E0426CE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Irene Vuorisalo Eläkeliitto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93ADD89-0D54-45A7-8218-2C961DB58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DD36267-1674-41EA-AED6-299A52A551DD}" type="slidenum">
              <a:rPr lang="fi-FI" smtClean="0"/>
              <a:pPr>
                <a:spcAft>
                  <a:spcPts val="600"/>
                </a:spcAft>
              </a:pPr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5993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0DC21E0-2E0E-B361-82E9-B2F77448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3076575"/>
            <a:ext cx="10991850" cy="139065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i-FI" dirty="0">
                <a:solidFill>
                  <a:srgbClr val="C00000"/>
                </a:solidFill>
              </a:rPr>
              <a:t>Valtuustoaloitteen malli: maksuttomat liikuntamahdollisuudet ikääntyneille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09B7BD9-6328-14A6-57CC-0BC0875864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EBE37FD-3414-4D76-9C93-DF2653A4C21F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21.2.2023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D4281B-3E42-442E-0BAE-5DFC002E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Irene Vuorisalo Eläkeliitto ry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02CE806-C7A9-9AF4-BF3F-23E69A72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CA29C4B-7459-40BB-AD17-32EF6EF99F1A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18E30B92-2240-E841-7E89-24C4F55D2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A16FEE31-CF51-DD94-9DD9-4B62127131DC}"/>
              </a:ext>
            </a:extLst>
          </p:cNvPr>
          <p:cNvSpPr txBox="1"/>
          <p:nvPr/>
        </p:nvSpPr>
        <p:spPr>
          <a:xfrm>
            <a:off x="7934325" y="771525"/>
            <a:ext cx="37242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effectLst/>
                <a:ea typeface="Times New Roman" panose="02020603050405020304" pitchFamily="18" charset="0"/>
              </a:rPr>
              <a:t>Kuntien valtuutettujen käyttöön valtuustoaloitepohja, jonka avulla valtuutetut voivat vahvistaa oman kuntansa ikäihmisten liikuntatoiminnan mahdollisuuksia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3E8763D-98B6-5489-6404-8460A34D82CE}"/>
              </a:ext>
            </a:extLst>
          </p:cNvPr>
          <p:cNvSpPr txBox="1"/>
          <p:nvPr/>
        </p:nvSpPr>
        <p:spPr>
          <a:xfrm>
            <a:off x="8115300" y="5286375"/>
            <a:ext cx="4000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effectLst/>
                <a:ea typeface="Calibri" panose="020F0502020204030204" pitchFamily="34" charset="0"/>
              </a:rPr>
              <a:t>Voit lähettää yhdelle ehdokkaalle tai kaikille valtuustoryhmille 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4EA0DD0D-FE53-A42D-022E-07808D9F72E9}"/>
              </a:ext>
            </a:extLst>
          </p:cNvPr>
          <p:cNvSpPr txBox="1"/>
          <p:nvPr/>
        </p:nvSpPr>
        <p:spPr>
          <a:xfrm>
            <a:off x="742951" y="5372099"/>
            <a:ext cx="519112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000" dirty="0"/>
              <a:t>Perustelut: liikuntatietojen kerääminen Eläkeliiton kuntokortilla</a:t>
            </a:r>
          </a:p>
        </p:txBody>
      </p:sp>
    </p:spTree>
    <p:extLst>
      <p:ext uri="{BB962C8B-B14F-4D97-AF65-F5344CB8AC3E}">
        <p14:creationId xmlns:p14="http://schemas.microsoft.com/office/powerpoint/2010/main" val="2337725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01DA61-C70E-A1DD-C480-0ECB30C57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136525"/>
            <a:ext cx="10610850" cy="1554163"/>
          </a:xfrm>
        </p:spPr>
        <p:txBody>
          <a:bodyPr/>
          <a:lstStyle/>
          <a:p>
            <a:r>
              <a:rPr lang="fi-FI" sz="4400" dirty="0"/>
              <a:t>1 Eduskuntavaalit</a:t>
            </a:r>
            <a:br>
              <a:rPr lang="fi-FI" sz="4400" dirty="0"/>
            </a:br>
            <a:r>
              <a:rPr lang="fi-FI" dirty="0">
                <a:hlinkClick r:id="rId2"/>
              </a:rPr>
              <a:t>https://www.elakeliitto.fi/vaalit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B8E9F54-C041-8C71-222E-08E38B32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D8E7-4462-4555-A5E4-2A246424DE01}" type="datetime1">
              <a:rPr lang="fi-FI" smtClean="0"/>
              <a:t>21.2.2023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67D5646-F8AA-8EB0-9D1A-6B6E38B6B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Irene Vuorisalo Eläkeliitto ry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EED5352-DEB9-7F41-92D0-51587C6E6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C4B-7459-40BB-AD17-32EF6EF99F1A}" type="slidenum">
              <a:rPr lang="fi-FI" smtClean="0"/>
              <a:t>2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F8F1563-1653-3F3C-4335-392BF20C1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00634"/>
            <a:ext cx="10144126" cy="422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66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D25FDC-96B0-B172-23AD-8A4402663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Pohjan esittely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1703D9A-9349-F46A-9714-516C410F9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F370B-068F-41F4-8761-9FD3E298D071}" type="datetime1">
              <a:rPr lang="fi-FI" smtClean="0"/>
              <a:t>21.2.2023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642FB4C-A14F-F537-C8A3-495C3574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Irene Vuorisalo Eläkeliitto ry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A7135B6-13AA-CC98-3F87-E72C6B52E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C4B-7459-40BB-AD17-32EF6EF99F1A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4731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2897F1-8C3F-A958-D1A2-3BC675044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Perustelut: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BECCB8-E8ED-63F0-8063-218627E20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8525"/>
            <a:ext cx="10515600" cy="4358437"/>
          </a:xfrm>
        </p:spPr>
        <p:txBody>
          <a:bodyPr/>
          <a:lstStyle/>
          <a:p>
            <a:pPr algn="l"/>
            <a:r>
              <a:rPr lang="fi-FI" b="0" i="0" dirty="0">
                <a:effectLst/>
              </a:rPr>
              <a:t>Liikkumattomuus lisää useiden kansansairauksien, kuten tyypin 2 diabeteksen, sepelvaltimotaudin ja masennuksen riskiä</a:t>
            </a:r>
          </a:p>
          <a:p>
            <a:pPr algn="l"/>
            <a:r>
              <a:rPr lang="fi-FI" b="0" i="0" dirty="0">
                <a:effectLst/>
              </a:rPr>
              <a:t>Lisäksi liikkumattomuus lisää esimerkiksi Alzheimerin taudin ja lonkka- ja rannemurtumien riskiä</a:t>
            </a:r>
          </a:p>
          <a:p>
            <a:pPr algn="l"/>
            <a:r>
              <a:rPr lang="fi-FI" dirty="0"/>
              <a:t>Voi h</a:t>
            </a:r>
            <a:r>
              <a:rPr lang="fi-FI" b="0" i="0" dirty="0">
                <a:effectLst/>
              </a:rPr>
              <a:t>eikentää ikääntyneen väestön toimintakykyä, mikä on edellytys itsenäiseen arjessa selviytymiseen</a:t>
            </a:r>
          </a:p>
          <a:p>
            <a:pPr algn="l"/>
            <a:r>
              <a:rPr lang="fi-FI" b="0" i="0" dirty="0">
                <a:effectLst/>
              </a:rPr>
              <a:t>Liikkumattomuus aiheuttaa vuosittain 1,4 miljardin euron suuruiset kansansairauksien kustannukset Suomessa. Vastaavasti paikallaanolosta aiheutuu 1,6 miljardin euron kustannukset </a:t>
            </a:r>
            <a:r>
              <a:rPr lang="fi-FI" b="0" i="1" dirty="0">
                <a:effectLst/>
              </a:rPr>
              <a:t> </a:t>
            </a:r>
            <a:r>
              <a:rPr lang="fi-FI" sz="2000" i="1" dirty="0"/>
              <a:t>UKK-Instituutti</a:t>
            </a:r>
            <a:endParaRPr lang="fi-FI" sz="2000" b="0" i="1" dirty="0">
              <a:effectLst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CB6BBCA-271C-6D1D-CE22-0D41A7026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35E3-8F6C-4A1E-AC93-40CD038A1A5C}" type="datetime1">
              <a:rPr lang="fi-FI" smtClean="0"/>
              <a:t>21.2.2023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32FEA43-B6AD-BAD8-8856-0D92602C9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Irene Vuorisalo Eläkeliitto ry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8679DF-BAE8-6192-9584-6A06C0BDE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C4B-7459-40BB-AD17-32EF6EF99F1A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09350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21EA9A4-0F88-0428-6594-B8BF1E9DA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8C2F3-29FD-4168-A2E2-BF802B818EF3}" type="datetime1">
              <a:rPr lang="fi-FI" smtClean="0"/>
              <a:t>21.2.2023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9CF1267-1639-B28F-5564-208BC9D5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Irene Vuorisalo Eläkeliitto ry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2A630AA-171F-041E-71F4-E7E1C806E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C4B-7459-40BB-AD17-32EF6EF99F1A}" type="slidenum">
              <a:rPr lang="fi-FI" smtClean="0"/>
              <a:t>22</a:t>
            </a:fld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721E961-8BA1-8B9A-5A64-156E798ED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61" y="136525"/>
            <a:ext cx="8476343" cy="6721475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32CA4C77-3912-3B52-894A-C5DADDD3F22E}"/>
              </a:ext>
            </a:extLst>
          </p:cNvPr>
          <p:cNvSpPr txBox="1"/>
          <p:nvPr/>
        </p:nvSpPr>
        <p:spPr>
          <a:xfrm>
            <a:off x="0" y="0"/>
            <a:ext cx="5753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Perustelut:</a:t>
            </a:r>
            <a:endParaRPr lang="fi-FI" sz="4000" dirty="0"/>
          </a:p>
        </p:txBody>
      </p:sp>
    </p:spTree>
    <p:extLst>
      <p:ext uri="{BB962C8B-B14F-4D97-AF65-F5344CB8AC3E}">
        <p14:creationId xmlns:p14="http://schemas.microsoft.com/office/powerpoint/2010/main" val="639653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77D304-EF83-4E69-0CFB-E6575EEE6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4" y="681037"/>
            <a:ext cx="10334626" cy="1766887"/>
          </a:xfrm>
        </p:spPr>
        <p:txBody>
          <a:bodyPr>
            <a:normAutofit fontScale="90000"/>
          </a:bodyPr>
          <a:lstStyle/>
          <a:p>
            <a:r>
              <a:rPr lang="fi-FI" dirty="0"/>
              <a:t>Liikkumattomuuden ja paikallaanolon yhteiskunnalliset kustannukset voi havainnollistaa laskurilla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FAA685A-BFCE-6DC7-7676-050BDC286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174" y="3333750"/>
            <a:ext cx="10334626" cy="2843212"/>
          </a:xfrm>
        </p:spPr>
        <p:txBody>
          <a:bodyPr/>
          <a:lstStyle/>
          <a:p>
            <a:r>
              <a:rPr lang="fi-FI" dirty="0"/>
              <a:t>Laskuri </a:t>
            </a:r>
            <a:r>
              <a:rPr lang="fi-FI" dirty="0">
                <a:hlinkClick r:id="rId2"/>
              </a:rPr>
              <a:t>https://ukkinstituutti.fi/liikkuminen/liikkumattomuuden-kustannukset/liikkumattomuuden-kustannukset-suomessa/</a:t>
            </a:r>
            <a:endParaRPr lang="fi-FI" dirty="0"/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6AACEC9-1B1A-0425-54F5-C74146C7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D222-DB19-4631-94C5-D0D9FC118B68}" type="datetime1">
              <a:rPr lang="fi-FI" smtClean="0"/>
              <a:t>21.2.2023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7960B27-A5CA-AA22-F5F6-A2C6A121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Irene Vuorisalo Eläkeliitto ry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CA2EA19-1898-D69F-0EE4-F523D335D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C4B-7459-40BB-AD17-32EF6EF99F1A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50780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F775B0A-C8F8-E374-4374-FB80EC96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13587"/>
            <a:ext cx="5237479" cy="2467738"/>
          </a:xfrm>
        </p:spPr>
        <p:txBody>
          <a:bodyPr anchor="b">
            <a:normAutofit fontScale="90000"/>
          </a:bodyPr>
          <a:lstStyle/>
          <a:p>
            <a:r>
              <a:rPr lang="fi-FI" dirty="0">
                <a:ea typeface="Calibri" panose="020F0502020204030204" pitchFamily="34" charset="0"/>
              </a:rPr>
              <a:t>Voit käyttää samaa pohjaa kuntalaisaloitteen tekemiseen</a:t>
            </a:r>
            <a:br>
              <a:rPr lang="fi-FI" dirty="0">
                <a:ea typeface="Calibri" panose="020F0502020204030204" pitchFamily="34" charset="0"/>
              </a:rPr>
            </a:br>
            <a:endParaRPr lang="fi-FI" dirty="0"/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EBB7DD3-F92B-9936-FC62-2ADDB2322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3494901"/>
            <a:ext cx="4769369" cy="2698665"/>
          </a:xfrm>
        </p:spPr>
        <p:txBody>
          <a:bodyPr>
            <a:normAutofit/>
          </a:bodyPr>
          <a:lstStyle/>
          <a:p>
            <a:r>
              <a:rPr lang="fi-FI" dirty="0">
                <a:ea typeface="Calibri" panose="020F0502020204030204" pitchFamily="34" charset="0"/>
              </a:rPr>
              <a:t>Onnistuu myös verkossa </a:t>
            </a:r>
            <a:r>
              <a:rPr lang="fi-FI" dirty="0">
                <a:ea typeface="Calibri" panose="020F0502020204030204" pitchFamily="34" charset="0"/>
                <a:hlinkClick r:id="rId2"/>
              </a:rPr>
              <a:t>https://www.kuntalaisaloite.fi/fi/aloitteen-valmistelu</a:t>
            </a:r>
            <a:endParaRPr lang="fi-FI" dirty="0">
              <a:ea typeface="Calibri" panose="020F0502020204030204" pitchFamily="34" charset="0"/>
            </a:endParaRPr>
          </a:p>
          <a:p>
            <a:endParaRPr lang="fi-FI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i-FI" sz="2200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BBDDF28-9AD0-F3E6-B69B-FDE551C157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4A7A04-008F-449A-8A8C-219394FDBA3B}" type="datetime1">
              <a:rPr lang="fi-FI" smtClean="0"/>
              <a:pPr>
                <a:spcAft>
                  <a:spcPts val="600"/>
                </a:spcAft>
              </a:pPr>
              <a:t>21.2.2023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062CA94-95C4-410D-005A-E462364FD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fi-FI">
                <a:solidFill>
                  <a:srgbClr val="FFFFFF"/>
                </a:solidFill>
              </a:rPr>
              <a:t>Irene Vuorisalo Eläkeliitto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82159D6-4CF4-DCB4-9537-AD67905ED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CA29C4B-7459-40BB-AD17-32EF6EF99F1A}" type="slidenum">
              <a:rPr lang="fi-FI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24</a:t>
            </a:fld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72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ED6318-2F6C-4D9D-ABE2-2C5D9826F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24" y="3971925"/>
            <a:ext cx="3457575" cy="2143360"/>
          </a:xfrm>
        </p:spPr>
        <p:txBody>
          <a:bodyPr anchor="ctr">
            <a:normAutofit fontScale="90000"/>
          </a:bodyPr>
          <a:lstStyle/>
          <a:p>
            <a:br>
              <a:rPr lang="fi-FI" sz="4100" dirty="0"/>
            </a:br>
            <a:r>
              <a:rPr lang="fi-FI" sz="3600" dirty="0"/>
              <a:t>Valokuvaa ei oteta vaan se tehdään. </a:t>
            </a:r>
            <a:br>
              <a:rPr lang="fi-FI" sz="3600" dirty="0"/>
            </a:br>
            <a:r>
              <a:rPr lang="fi-FI" sz="4100" dirty="0"/>
              <a:t>			  </a:t>
            </a:r>
            <a:r>
              <a:rPr lang="fi-FI" sz="1600" dirty="0">
                <a:solidFill>
                  <a:srgbClr val="000000"/>
                </a:solidFill>
                <a:latin typeface="Linux Libertine"/>
              </a:rPr>
              <a:t>Alfredo </a:t>
            </a:r>
            <a:r>
              <a:rPr lang="fi-FI" sz="1600" dirty="0" err="1">
                <a:solidFill>
                  <a:srgbClr val="000000"/>
                </a:solidFill>
                <a:latin typeface="Linux Libertine"/>
              </a:rPr>
              <a:t>Jaar</a:t>
            </a:r>
            <a:br>
              <a:rPr lang="fi-FI" sz="1600" dirty="0">
                <a:solidFill>
                  <a:srgbClr val="000000"/>
                </a:solidFill>
                <a:latin typeface="Linux Libertine"/>
              </a:rPr>
            </a:br>
            <a:endParaRPr lang="fi-FI" sz="410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41FDB97-1B71-4097-A70B-D709887F42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1200" y="6356351"/>
            <a:ext cx="2133600" cy="36512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21C6305-B0FD-40FD-9F85-E340F3C85201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21.2.2023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C446577-89D8-4469-98E6-2D0CBAF01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Irene Vuorisalo Eläkeliitto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90A6FD8-7DFF-4E8E-BDCB-B9F3561CF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5E56C8A-4592-4305-A956-056246F0B24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210F19E0-D3E6-302A-48F2-9B636F995733}"/>
              </a:ext>
            </a:extLst>
          </p:cNvPr>
          <p:cNvSpPr txBox="1"/>
          <p:nvPr/>
        </p:nvSpPr>
        <p:spPr>
          <a:xfrm>
            <a:off x="1571624" y="1200150"/>
            <a:ext cx="10201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>
                <a:latin typeface="Arial" panose="020B0604020202020204" pitchFamily="34" charset="0"/>
                <a:cs typeface="Arial" panose="020B0604020202020204" pitchFamily="34" charset="0"/>
              </a:rPr>
              <a:t>Kiitos! 			</a:t>
            </a:r>
            <a:r>
              <a:rPr lang="fi-FI" sz="3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irene.vuorisalo@elakeliitto.fi</a:t>
            </a:r>
            <a:endParaRPr lang="fi-FI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3600" dirty="0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53D01663-6BBC-9CDF-578C-A180646E6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’ </a:t>
            </a:r>
          </a:p>
        </p:txBody>
      </p:sp>
    </p:spTree>
    <p:extLst>
      <p:ext uri="{BB962C8B-B14F-4D97-AF65-F5344CB8AC3E}">
        <p14:creationId xmlns:p14="http://schemas.microsoft.com/office/powerpoint/2010/main" val="784253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D1553C0-8DD1-A83D-FB20-1D84E3325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1ED0-8A32-46A3-8D75-F2CE5212195F}" type="datetime1">
              <a:rPr lang="fi-FI" smtClean="0"/>
              <a:t>21.2.2023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4F9FDC0-D637-C5AF-53E5-A90AFF913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Irene Vuorisalo Eläkeliitto ry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7FED3F4-9A78-09E5-B0F9-0F271741D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C4B-7459-40BB-AD17-32EF6EF99F1A}" type="slidenum">
              <a:rPr lang="fi-FI" smtClean="0"/>
              <a:t>3</a:t>
            </a:fld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C7908D86-1988-2718-0A67-B908A3D73E1A}"/>
              </a:ext>
            </a:extLst>
          </p:cNvPr>
          <p:cNvSpPr txBox="1"/>
          <p:nvPr/>
        </p:nvSpPr>
        <p:spPr>
          <a:xfrm>
            <a:off x="3190875" y="288530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 Vaikuttamisen tuki</a:t>
            </a:r>
            <a:endParaRPr lang="fi-FI" sz="4400" dirty="0"/>
          </a:p>
        </p:txBody>
      </p:sp>
    </p:spTree>
    <p:extLst>
      <p:ext uri="{BB962C8B-B14F-4D97-AF65-F5344CB8AC3E}">
        <p14:creationId xmlns:p14="http://schemas.microsoft.com/office/powerpoint/2010/main" val="2740363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4714483-7072-431F-9DBE-87F44E4D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5892E1-F4A5-4991-AC52-4F417B14A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F597F8-76AA-44FA-8E6A-06223B66C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6E12753-0A63-43EE-B28A-C989D033E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26FA385-76DA-40E9-9257-AA3E07FF6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62D75CA-F374-4878-8106-3EA5E970D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38667A5-74E3-4EFD-8C45-F48F47427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12EE2-F4CC-4E18-9CDA-B92C11122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99E503B-9B4D-4EE3-A50F-15AC374F6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E2683E3F-F855-4549-84F8-42064EC0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FC90B1E-0223-4440-AF22-8F32F6F0C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2D2E879-0004-4D84-8137-1C0933403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3BE75A2-0D83-4F8E-84CC-D3BCD565B1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90F7F49-1039-49EF-A9BD-153DB590B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85F508-9EA4-4B4D-8171-648670650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F3179-0CD5-40C8-9939-D8355006F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1CE155D-684B-4F5E-B835-C52765E31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4F84AF8-E1A7-41D4-A102-8F87CAE37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ED126F1-DB23-4314-B6C7-FE89E3C58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ACB2B6F-8883-4A00-88DD-98CDDD46B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B9A2180-808A-4423-BB2B-6464B2900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Video 6" descr="Kuva, joka sisältää kohteen teksti, henkilö, tietokone&#10;&#10;Kuvaus luotu automaattisesti">
            <a:extLst>
              <a:ext uri="{FF2B5EF4-FFF2-40B4-BE49-F238E27FC236}">
                <a16:creationId xmlns:a16="http://schemas.microsoft.com/office/drawing/2014/main" id="{E542BBA8-9B33-C012-A9A1-A2352E41B8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</a:blip>
          <a:srcRect t="284" r="1" b="1"/>
          <a:stretch/>
        </p:blipFill>
        <p:spPr>
          <a:xfrm>
            <a:off x="767444" y="29548"/>
            <a:ext cx="10721729" cy="601384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B52D276-3067-B0AB-732A-B7C5A5B1D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113" y="2616912"/>
            <a:ext cx="4364833" cy="622677"/>
          </a:xfrm>
          <a:solidFill>
            <a:schemeClr val="tx1"/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Infograafin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esittely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C03CD15-E169-0751-6EF5-ADB960F5F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936" y="6308832"/>
            <a:ext cx="8320722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en-US" sz="105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Irene Vuorisalo Eläkeliitto ry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6D7F154-CE9B-54CE-745A-97EBD5D35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64008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ECA29C4B-7459-40BB-AD17-32EF6EF99F1A}" type="slidenum">
              <a:rPr lang="en-US">
                <a:solidFill>
                  <a:schemeClr val="bg1"/>
                </a:solidFill>
                <a:latin typeface="+mn-lt"/>
                <a:cs typeface="+mn-cs"/>
              </a:rPr>
              <a:pPr algn="ctr">
                <a:spcAft>
                  <a:spcPts val="600"/>
                </a:spcAft>
                <a:defRPr/>
              </a:pPr>
              <a:t>4</a:t>
            </a:fld>
            <a:endParaRPr lang="en-US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183E959-1473-4BFE-63FB-A5BE73D47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55917" y="6308832"/>
            <a:ext cx="228600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F10F370B-068F-41F4-8761-9FD3E298D071}" type="datetime1">
              <a:rPr lang="en-US" sz="1050">
                <a:solidFill>
                  <a:schemeClr val="bg1"/>
                </a:solidFill>
              </a:rPr>
              <a:pPr algn="r">
                <a:spcAft>
                  <a:spcPts val="600"/>
                </a:spcAft>
                <a:defRPr/>
              </a:pPr>
              <a:t>2/21/2023</a:t>
            </a:fld>
            <a:endParaRPr lang="en-US" sz="10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1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D550A17-27BB-8F78-2398-AECCF12CC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9531" y="275607"/>
            <a:ext cx="9274629" cy="644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B5E1C4E-62DB-E4D0-7B64-B76D91ADE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8BB897D-D6E4-4D93-9BBA-FD656B4DD87F}" type="datetime1">
              <a:rPr lang="fi-FI" smtClean="0"/>
              <a:pPr>
                <a:spcAft>
                  <a:spcPts val="600"/>
                </a:spcAft>
              </a:pPr>
              <a:t>21.2.2023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9B134B5-7A68-B2E6-49CF-A17153340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Irene Vuorisalo Eläkeliitto ry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D596D70-9D0A-E21A-B7AB-322422F2B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CA29C4B-7459-40BB-AD17-32EF6EF99F1A}" type="slidenum">
              <a:rPr lang="fi-FI" smtClean="0"/>
              <a:pPr>
                <a:spcAft>
                  <a:spcPts val="600"/>
                </a:spcAft>
              </a:pPr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5269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6C0A4A8-79F0-6380-3FEE-4664C66F4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2425700" cy="664633"/>
          </a:xfrm>
          <a:solidFill>
            <a:schemeClr val="tx1"/>
          </a:solidFill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spcAft>
                <a:spcPts val="800"/>
              </a:spcAft>
            </a:pPr>
            <a:r>
              <a:rPr lang="en-US" sz="5200" dirty="0" err="1">
                <a:solidFill>
                  <a:srgbClr val="FFFFFF"/>
                </a:solidFill>
                <a:latin typeface="+mj-lt"/>
                <a:cs typeface="+mj-cs"/>
              </a:rPr>
              <a:t>Seliteosa</a:t>
            </a:r>
            <a:br>
              <a:rPr lang="en-US" sz="5200" dirty="0">
                <a:solidFill>
                  <a:srgbClr val="FFFFFF"/>
                </a:solidFill>
                <a:latin typeface="+mj-lt"/>
                <a:cs typeface="+mj-cs"/>
              </a:rPr>
            </a:br>
            <a:br>
              <a:rPr lang="en-US" sz="52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5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5E4C592-124F-45E3-8273-17443ECBD3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10F370B-068F-41F4-8761-9FD3E298D071}" type="datetime1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2/21/2023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2E89F04-63D1-0DC0-09B5-ED2824C31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Irene Vuorisalo Eläkeliitto ry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E4F7C17-EEC6-E91E-826A-CBEAB0B9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CA29C4B-7459-40BB-AD17-32EF6EF99F1A}" type="slidenum">
              <a:rPr lang="en-US">
                <a:solidFill>
                  <a:srgbClr val="FFFFFF"/>
                </a:solidFill>
                <a:latin typeface="Calibri" panose="020F0502020204030204"/>
                <a:cs typeface="+mn-cs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6</a:t>
            </a:fld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58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52760BF-A89B-1E26-5D6B-9E1F07A1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6" y="752475"/>
            <a:ext cx="6648450" cy="890093"/>
          </a:xfrm>
        </p:spPr>
        <p:txBody>
          <a:bodyPr anchor="b">
            <a:normAutofit fontScale="90000"/>
          </a:bodyPr>
          <a:lstStyle/>
          <a:p>
            <a:r>
              <a:rPr lang="fi-FI" dirty="0"/>
              <a:t>Laadi vaikuttamis-suunnitelma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AB4E97D-E4FF-B849-0201-6A149B29C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25" y="1971675"/>
            <a:ext cx="5876925" cy="4221892"/>
          </a:xfrm>
        </p:spPr>
        <p:txBody>
          <a:bodyPr>
            <a:noAutofit/>
          </a:bodyPr>
          <a:lstStyle/>
          <a:p>
            <a:r>
              <a:rPr lang="fi-FI" sz="2000" dirty="0"/>
              <a:t>Keskeiset oikeuksienvalvonnan tavoitteet, kohteet ja toimet</a:t>
            </a:r>
          </a:p>
          <a:p>
            <a:r>
              <a:rPr lang="fi-FI" sz="2000" dirty="0"/>
              <a:t>Tavoitteet päivitetään vuosittain</a:t>
            </a:r>
          </a:p>
          <a:p>
            <a:r>
              <a:rPr lang="fi-FI" sz="2000" dirty="0"/>
              <a:t>Eläkel</a:t>
            </a:r>
            <a:r>
              <a:rPr lang="fi-FI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iiton tarkoituksena on eläkeläisten ja muiden eläketurvaa tarvitsevien henkisten ja aineellisten etujen sekä oikeuksien valvominen ja heidän sosiaalisen turvallisuutensa ja hyvinvointinsa edistäminen</a:t>
            </a:r>
          </a:p>
          <a:p>
            <a:r>
              <a:rPr lang="fi-FI" sz="2000" dirty="0"/>
              <a:t>Oikeuksienvalvontakohteet tulevat jäsenten ja eläkeläisten tarpeista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 dirty="0"/>
              <a:t>Tavoitteet ja seurattavat asiat  …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7A721FF-0CA4-D4B3-05EC-D7958BCB4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069E9E2-9A99-4FAF-A5C3-BF9D077F8B0A}" type="datetime1">
              <a:rPr lang="fi-FI" smtClean="0"/>
              <a:t>21.2.2023</a:t>
            </a:fld>
            <a:endParaRPr lang="fi-FI"/>
          </a:p>
        </p:txBody>
      </p:sp>
      <p:pic>
        <p:nvPicPr>
          <p:cNvPr id="8" name="Picture 7" descr="Kalenteri sivu, jossa on kynä ylimpänä">
            <a:extLst>
              <a:ext uri="{FF2B5EF4-FFF2-40B4-BE49-F238E27FC236}">
                <a16:creationId xmlns:a16="http://schemas.microsoft.com/office/drawing/2014/main" id="{B034C75C-2C31-FA77-8FA7-7A2AF5F22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15" r="10031" b="-1"/>
          <a:stretch/>
        </p:blipFill>
        <p:spPr>
          <a:xfrm>
            <a:off x="5893677" y="-136515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2BCCCDC-6640-725D-3B6A-25724463C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fi-FI">
                <a:solidFill>
                  <a:srgbClr val="FFFFFF"/>
                </a:solidFill>
              </a:rPr>
              <a:t>Irene Vuorisalo Eläkeliitto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4BCF841-2210-D468-FFD8-7AF107C1A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CA29C4B-7459-40BB-AD17-32EF6EF99F1A}" type="slidenum">
              <a:rPr lang="fi-FI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fi-FI">
              <a:solidFill>
                <a:srgbClr val="FFFFFF"/>
              </a:solidFill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DFBFE88-75BA-853A-3D5F-49F83638F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535" y="204982"/>
            <a:ext cx="2054530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52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1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1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94E1011-B69F-03CE-A61A-C92B4A54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fi-FI" sz="4800"/>
              <a:t>Selvitä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22A03D0-1DC7-BB29-D069-58CA0A376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ED176EB-017D-4C11-BFDB-AE693F564F88}" type="datetime1">
              <a:rPr lang="fi-FI" smtClean="0"/>
              <a:t>21.2.2023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B260126-C897-6D37-709F-81D9FAB4D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Irene Vuorisalo Eläkeliitto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353B9D2-1E07-9010-176E-0B795165B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CA29C4B-7459-40BB-AD17-32EF6EF99F1A}" type="slidenum">
              <a:rPr lang="fi-FI" smtClean="0"/>
              <a:pPr>
                <a:spcAft>
                  <a:spcPts val="600"/>
                </a:spcAft>
              </a:pPr>
              <a:t>8</a:t>
            </a:fld>
            <a:endParaRPr lang="fi-FI"/>
          </a:p>
        </p:txBody>
      </p:sp>
      <p:graphicFrame>
        <p:nvGraphicFramePr>
          <p:cNvPr id="24" name="Sisällön paikkamerkki 2">
            <a:extLst>
              <a:ext uri="{FF2B5EF4-FFF2-40B4-BE49-F238E27FC236}">
                <a16:creationId xmlns:a16="http://schemas.microsoft.com/office/drawing/2014/main" id="{D81001F5-C0F4-65C1-D7E8-F1A18226AA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6400235"/>
              </p:ext>
            </p:extLst>
          </p:nvPr>
        </p:nvGraphicFramePr>
        <p:xfrm>
          <a:off x="767442" y="2508070"/>
          <a:ext cx="10515600" cy="3719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Kuva 6">
            <a:extLst>
              <a:ext uri="{FF2B5EF4-FFF2-40B4-BE49-F238E27FC236}">
                <a16:creationId xmlns:a16="http://schemas.microsoft.com/office/drawing/2014/main" id="{9DB06471-00A8-305C-B77C-19976FB420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1286" y="999964"/>
            <a:ext cx="2054530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87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/>
          <a:p>
            <a:pPr>
              <a:defRPr/>
            </a:pPr>
            <a:fld id="{112EBCDB-8F80-4FAC-951E-2AEB2A1E885E}" type="datetime1">
              <a:rPr lang="fi-FI" smtClean="0"/>
              <a:t>21.2.2023</a:t>
            </a:fld>
            <a:endParaRPr lang="fi-F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D08941C1-DF77-4039-AEBB-51901827B864}" type="slidenum">
              <a:rPr lang="fi-FI"/>
              <a:pPr>
                <a:defRPr/>
              </a:pPr>
              <a:t>9</a:t>
            </a:fld>
            <a:endParaRPr lang="fi-FI"/>
          </a:p>
        </p:txBody>
      </p:sp>
      <p:sp>
        <p:nvSpPr>
          <p:cNvPr id="30721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 vaikuttamisen voi aloittaa?</a:t>
            </a:r>
          </a:p>
        </p:txBody>
      </p:sp>
      <p:sp>
        <p:nvSpPr>
          <p:cNvPr id="30722" name="Sisällön paikkamerkki 2"/>
          <p:cNvSpPr>
            <a:spLocks noGrp="1"/>
          </p:cNvSpPr>
          <p:nvPr>
            <p:ph idx="1"/>
          </p:nvPr>
        </p:nvSpPr>
        <p:spPr>
          <a:xfrm>
            <a:off x="838200" y="2105025"/>
            <a:ext cx="10515600" cy="4071938"/>
          </a:xfrm>
        </p:spPr>
        <p:txBody>
          <a:bodyPr/>
          <a:lstStyle/>
          <a:p>
            <a:r>
              <a:rPr lang="fi-FI" dirty="0"/>
              <a:t>Mitä täsmällisemmin on selvillä toivottu päämäärä, sitä helpompi on suunnitella, mitä tehdään</a:t>
            </a:r>
          </a:p>
          <a:p>
            <a:r>
              <a:rPr lang="fi-FI" dirty="0"/>
              <a:t>Yhdistyksessä kannattaa pohtia seuraavia kysymyksiä:</a:t>
            </a:r>
          </a:p>
          <a:p>
            <a:r>
              <a:rPr lang="fi-FI" b="1" dirty="0"/>
              <a:t>Mikä on toiminnan päämäärä?</a:t>
            </a:r>
            <a:br>
              <a:rPr lang="fi-FI" b="1" dirty="0"/>
            </a:br>
            <a:r>
              <a:rPr lang="fi-FI" dirty="0"/>
              <a:t>Mihin halutaan vaikuttaa ja mikä on toivottu tulos? </a:t>
            </a:r>
          </a:p>
        </p:txBody>
      </p:sp>
      <p:sp>
        <p:nvSpPr>
          <p:cNvPr id="30723" name="Päivämäärän paikkamerkki 3"/>
          <p:cNvSpPr txBox="1">
            <a:spLocks noGrp="1"/>
          </p:cNvSpPr>
          <p:nvPr/>
        </p:nvSpPr>
        <p:spPr bwMode="auto">
          <a:xfrm>
            <a:off x="2628900" y="6248400"/>
            <a:ext cx="1816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fld id="{AEEBF324-024D-4E82-AADE-20D966B7E3A2}" type="datetime1">
              <a:rPr lang="fi-FI" sz="1400"/>
              <a:pPr>
                <a:spcBef>
                  <a:spcPct val="50000"/>
                </a:spcBef>
              </a:pPr>
              <a:t>21.2.2023</a:t>
            </a:fld>
            <a:endParaRPr lang="fi-FI" sz="1400"/>
          </a:p>
        </p:txBody>
      </p:sp>
      <p:sp>
        <p:nvSpPr>
          <p:cNvPr id="30724" name="Alatunnisteen paikkamerkki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i-FI"/>
              <a:t>Irene Vuorisalo Eläkeliitto ry</a:t>
            </a:r>
          </a:p>
        </p:txBody>
      </p:sp>
      <p:sp>
        <p:nvSpPr>
          <p:cNvPr id="30725" name="Dian numeron paikkamerkki 5"/>
          <p:cNvSpPr txBox="1">
            <a:spLocks noGrp="1"/>
          </p:cNvSpPr>
          <p:nvPr/>
        </p:nvSpPr>
        <p:spPr bwMode="auto">
          <a:xfrm>
            <a:off x="89852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50000"/>
              </a:spcBef>
            </a:pPr>
            <a:fld id="{4FD868F9-70F8-4D8D-8139-23EFE96A1EB7}" type="slidenum">
              <a:rPr lang="fi-FI" sz="1400"/>
              <a:pPr algn="r">
                <a:spcBef>
                  <a:spcPct val="50000"/>
                </a:spcBef>
              </a:pPr>
              <a:t>9</a:t>
            </a:fld>
            <a:endParaRPr lang="fi-FI" sz="1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-teema">
  <a:themeElements>
    <a:clrScheme name="Eläkeliitt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8B32"/>
      </a:accent1>
      <a:accent2>
        <a:srgbClr val="80BC32"/>
      </a:accent2>
      <a:accent3>
        <a:srgbClr val="A5A5A5"/>
      </a:accent3>
      <a:accent4>
        <a:srgbClr val="FFCD00"/>
      </a:accent4>
      <a:accent5>
        <a:srgbClr val="D77900"/>
      </a:accent5>
      <a:accent6>
        <a:srgbClr val="00A7E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981</Words>
  <Application>Microsoft Office PowerPoint</Application>
  <PresentationFormat>Laajakuva</PresentationFormat>
  <Paragraphs>183</Paragraphs>
  <Slides>25</Slides>
  <Notes>2</Notes>
  <HiddenSlides>0</HiddenSlides>
  <MMClips>1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25</vt:i4>
      </vt:variant>
    </vt:vector>
  </HeadingPairs>
  <TitlesOfParts>
    <vt:vector size="32" baseType="lpstr">
      <vt:lpstr>arial</vt:lpstr>
      <vt:lpstr>arial</vt:lpstr>
      <vt:lpstr>Calibri</vt:lpstr>
      <vt:lpstr>Calibri Light</vt:lpstr>
      <vt:lpstr>Linux Libertine</vt:lpstr>
      <vt:lpstr>News Gothic MT</vt:lpstr>
      <vt:lpstr>1_Office-teema</vt:lpstr>
      <vt:lpstr>Vaikuttajavastaavien koulutus  1 Eduskuntavaalit 2 Vaikuttamisen tuki</vt:lpstr>
      <vt:lpstr>1 Eduskuntavaalit https://www.elakeliitto.fi/vaalit</vt:lpstr>
      <vt:lpstr>PowerPoint-esitys</vt:lpstr>
      <vt:lpstr>Infograafin esittely</vt:lpstr>
      <vt:lpstr>PowerPoint-esitys</vt:lpstr>
      <vt:lpstr>Seliteosa  </vt:lpstr>
      <vt:lpstr>Laadi vaikuttamis-suunnitelma</vt:lpstr>
      <vt:lpstr>Selvitä</vt:lpstr>
      <vt:lpstr>Miten vaikuttamisen voi aloittaa?</vt:lpstr>
      <vt:lpstr>Yhdistys laatii vaikuttamissuunnitelman</vt:lpstr>
      <vt:lpstr>Taulukko avuksi</vt:lpstr>
      <vt:lpstr>Suunnitelma- ja tehtävänjakotaulukko</vt:lpstr>
      <vt:lpstr>Pienin askelin eteenpäin</vt:lpstr>
      <vt:lpstr>PowerPoint-esitys</vt:lpstr>
      <vt:lpstr>Kuntalaisaloite on suoran vaikuttamisen väline    Kuntalaki 410/2015  23§</vt:lpstr>
      <vt:lpstr>PowerPoint-esitys</vt:lpstr>
      <vt:lpstr>Valtuustoaloite  (valtuutetun aloite)   Kuntalaki 410/2015 12 luku 90§</vt:lpstr>
      <vt:lpstr>Auta valtuutettua niin voit edistää asiaasi</vt:lpstr>
      <vt:lpstr>Valtuustoaloitteen malli: maksuttomat liikuntamahdollisuudet ikääntyneille</vt:lpstr>
      <vt:lpstr>Pohjan esittely</vt:lpstr>
      <vt:lpstr>Perustelut:</vt:lpstr>
      <vt:lpstr>PowerPoint-esitys</vt:lpstr>
      <vt:lpstr>Liikkumattomuuden ja paikallaanolon yhteiskunnalliset kustannukset voi havainnollistaa laskurilla</vt:lpstr>
      <vt:lpstr>Voit käyttää samaa pohjaa kuntalaisaloitteen tekemiseen </vt:lpstr>
      <vt:lpstr> Valokuvaa ei oteta vaan se tehdään.       Alfredo Jaar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Irene Vuorisalo</dc:creator>
  <cp:lastModifiedBy>Irene Vuorisalo</cp:lastModifiedBy>
  <cp:revision>31</cp:revision>
  <dcterms:created xsi:type="dcterms:W3CDTF">2023-02-14T10:30:20Z</dcterms:created>
  <dcterms:modified xsi:type="dcterms:W3CDTF">2023-02-21T11:56:03Z</dcterms:modified>
</cp:coreProperties>
</file>