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1613" r:id="rId2"/>
    <p:sldId id="1611" r:id="rId3"/>
    <p:sldId id="379" r:id="rId4"/>
    <p:sldId id="1612" r:id="rId5"/>
    <p:sldId id="1571" r:id="rId6"/>
    <p:sldId id="404" r:id="rId7"/>
    <p:sldId id="1614" r:id="rId8"/>
    <p:sldId id="1615" r:id="rId9"/>
    <p:sldId id="1616" r:id="rId10"/>
    <p:sldId id="1617" r:id="rId11"/>
    <p:sldId id="1576" r:id="rId12"/>
    <p:sldId id="1579" r:id="rId13"/>
    <p:sldId id="405" r:id="rId14"/>
    <p:sldId id="1609" r:id="rId15"/>
    <p:sldId id="161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ene Vuorisalo" initials="IV" lastIdx="1" clrIdx="0">
    <p:extLst>
      <p:ext uri="{19B8F6BF-5375-455C-9EA6-DF929625EA0E}">
        <p15:presenceInfo xmlns:p15="http://schemas.microsoft.com/office/powerpoint/2012/main" userId="S::irene.vuorisalo@elakeliitto.fi::f22b9be5-f024-4b90-9ee9-7727bd2df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522" autoAdjust="0"/>
  </p:normalViewPr>
  <p:slideViewPr>
    <p:cSldViewPr snapToGrid="0">
      <p:cViewPr varScale="1">
        <p:scale>
          <a:sx n="62" d="100"/>
          <a:sy n="62" d="100"/>
        </p:scale>
        <p:origin x="7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 Kettunen" userId="4cf5f6c7-6e34-40c3-a3e9-a521fc38c91f" providerId="ADAL" clId="{9D912E4B-6EDA-4639-AEC1-311E59A476FC}"/>
    <pc:docChg chg="modSld">
      <pc:chgData name="Janne Kettunen" userId="4cf5f6c7-6e34-40c3-a3e9-a521fc38c91f" providerId="ADAL" clId="{9D912E4B-6EDA-4639-AEC1-311E59A476FC}" dt="2021-11-05T10:47:35.105" v="42"/>
      <pc:docMkLst>
        <pc:docMk/>
      </pc:docMkLst>
      <pc:sldChg chg="modSp mod">
        <pc:chgData name="Janne Kettunen" userId="4cf5f6c7-6e34-40c3-a3e9-a521fc38c91f" providerId="ADAL" clId="{9D912E4B-6EDA-4639-AEC1-311E59A476FC}" dt="2021-11-05T10:44:29.792" v="13" actId="20577"/>
        <pc:sldMkLst>
          <pc:docMk/>
          <pc:sldMk cId="2972428986" sldId="404"/>
        </pc:sldMkLst>
        <pc:spChg chg="mod">
          <ac:chgData name="Janne Kettunen" userId="4cf5f6c7-6e34-40c3-a3e9-a521fc38c91f" providerId="ADAL" clId="{9D912E4B-6EDA-4639-AEC1-311E59A476FC}" dt="2021-11-05T10:44:29.792" v="13" actId="20577"/>
          <ac:spMkLst>
            <pc:docMk/>
            <pc:sldMk cId="2972428986" sldId="404"/>
            <ac:spMk id="2" creationId="{59C5C9B7-DAC1-4186-A6C3-6646587788F9}"/>
          </ac:spMkLst>
        </pc:spChg>
      </pc:sldChg>
      <pc:sldChg chg="modSp mod">
        <pc:chgData name="Janne Kettunen" userId="4cf5f6c7-6e34-40c3-a3e9-a521fc38c91f" providerId="ADAL" clId="{9D912E4B-6EDA-4639-AEC1-311E59A476FC}" dt="2021-11-05T10:44:20.595" v="7" actId="20577"/>
        <pc:sldMkLst>
          <pc:docMk/>
          <pc:sldMk cId="812566168" sldId="1571"/>
        </pc:sldMkLst>
        <pc:spChg chg="mod">
          <ac:chgData name="Janne Kettunen" userId="4cf5f6c7-6e34-40c3-a3e9-a521fc38c91f" providerId="ADAL" clId="{9D912E4B-6EDA-4639-AEC1-311E59A476FC}" dt="2021-11-05T10:44:20.595" v="7" actId="20577"/>
          <ac:spMkLst>
            <pc:docMk/>
            <pc:sldMk cId="812566168" sldId="1571"/>
            <ac:spMk id="3" creationId="{6E4E6987-CE82-44C2-8799-A1179284E9DC}"/>
          </ac:spMkLst>
        </pc:spChg>
      </pc:sldChg>
      <pc:sldChg chg="modSp mod">
        <pc:chgData name="Janne Kettunen" userId="4cf5f6c7-6e34-40c3-a3e9-a521fc38c91f" providerId="ADAL" clId="{9D912E4B-6EDA-4639-AEC1-311E59A476FC}" dt="2021-11-05T10:46:06.491" v="18" actId="20577"/>
        <pc:sldMkLst>
          <pc:docMk/>
          <pc:sldMk cId="3383169275" sldId="1609"/>
        </pc:sldMkLst>
        <pc:spChg chg="mod">
          <ac:chgData name="Janne Kettunen" userId="4cf5f6c7-6e34-40c3-a3e9-a521fc38c91f" providerId="ADAL" clId="{9D912E4B-6EDA-4639-AEC1-311E59A476FC}" dt="2021-11-05T10:46:06.491" v="18" actId="20577"/>
          <ac:spMkLst>
            <pc:docMk/>
            <pc:sldMk cId="3383169275" sldId="1609"/>
            <ac:spMk id="3" creationId="{64ED18F2-FDFC-40A4-A4D3-7B9925852FB2}"/>
          </ac:spMkLst>
        </pc:spChg>
      </pc:sldChg>
      <pc:sldChg chg="modSp mod">
        <pc:chgData name="Janne Kettunen" userId="4cf5f6c7-6e34-40c3-a3e9-a521fc38c91f" providerId="ADAL" clId="{9D912E4B-6EDA-4639-AEC1-311E59A476FC}" dt="2021-11-05T10:47:35.105" v="42"/>
        <pc:sldMkLst>
          <pc:docMk/>
          <pc:sldMk cId="3390910071" sldId="1618"/>
        </pc:sldMkLst>
        <pc:spChg chg="mod">
          <ac:chgData name="Janne Kettunen" userId="4cf5f6c7-6e34-40c3-a3e9-a521fc38c91f" providerId="ADAL" clId="{9D912E4B-6EDA-4639-AEC1-311E59A476FC}" dt="2021-11-05T10:47:35.105" v="42"/>
          <ac:spMkLst>
            <pc:docMk/>
            <pc:sldMk cId="3390910071" sldId="1618"/>
            <ac:spMk id="7" creationId="{7ACB23B6-05EF-4842-95BD-9C702164F9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08F06-8FD1-4C6D-A2AE-AD4A9E528146}" type="datetimeFigureOut">
              <a:rPr lang="fi-FI" smtClean="0"/>
              <a:t>5.11.2021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FE605-3143-48C5-872D-832214F112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256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>
                <a:solidFill>
                  <a:srgbClr val="303030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Rikkomukset hoivan laadussa on estettävä ennalta. </a:t>
            </a:r>
            <a:r>
              <a:rPr lang="fi-FI" sz="1200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Kunnan ikäsuunnitelmassa on turvattava tarpeelliset palvelut sekä hoivan laatu. Tämä koskee niin kotihoitoa kuin laitoshoivaa. </a:t>
            </a:r>
            <a:r>
              <a:rPr lang="fi-FI" sz="1200" dirty="0">
                <a:solidFill>
                  <a:srgbClr val="303030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Tärkein näkökulma palvelujen ja hoidon laatuun on iäkkään ihmisen oma kokemus. Potilas- ja asiakasturvallisuus ei ole valinnainen asia. </a:t>
            </a:r>
          </a:p>
          <a:p>
            <a:r>
              <a:rPr lang="fi-FI" sz="1200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Ihmisen perusoikeuksiin kuuluu oikeus itsensä kehittämiseen. Kulttuuri-, ja liikuntaharrastukset sekä elinikäisen oppimisen mahdollisuudet lisäävät ikääntyvien toimintakykyä, terveyttä ja elämänlaatua. Kunnallisia kulttuuri-, koulutus- ja liikuntapalveluita kehitettäessä on muistettava ikäihmisten tarpeet. Panostukset liikuntaan ja kulttuuriin ovat mitä parhainta hyvinvoinnin edistämistä. </a:t>
            </a:r>
          </a:p>
          <a:p>
            <a:r>
              <a:rPr lang="fi-FI" sz="1200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Lakisääteisten kunnallisten vanhusneuvostojen rooli määritellään sote- ja maakuntauudistuksen myötä uudelleen. Kunnallisille vanhusneuvostoille on turvattava jatkossakin riittävät resurssit ikääntyneiden kuntalaisten äänen vahvistamiseen. </a:t>
            </a:r>
          </a:p>
          <a:p>
            <a:r>
              <a:rPr lang="fi-FI" sz="1200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Jokainen Eläkeliiton yhdistys tuntee oman kuntansa kehittämistarpeet parhaiten.</a:t>
            </a:r>
            <a:r>
              <a:rPr lang="fi-FI" sz="1200" dirty="0">
                <a:solidFill>
                  <a:srgbClr val="000000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Kuntavaalien teemaksi voi mainiosti ottaa paikallisesti tärkeän aiheen! Aihetta valittaessa</a:t>
            </a:r>
            <a:r>
              <a:rPr lang="fi-FI" sz="1200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pitää muistaa, että asia on varmasti sellainen, mistä päätetään nimenomaan paikallisella tasolla kunnassa.</a:t>
            </a:r>
            <a:endParaRPr lang="fi-FI" sz="1200" dirty="0">
              <a:solidFill>
                <a:srgbClr val="303030"/>
              </a:solidFill>
              <a:effectLst/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FAC91-88A9-406A-90AE-7CCB0D0B2C6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51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FAC91-88A9-406A-90AE-7CCB0D0B2C6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15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01A3A2-3061-484B-B3D5-89E732231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3F2DA9-C786-4900-AC94-BDA8A15C2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F230AE-78EE-409C-B8F6-27985587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B4CC-5E6F-4555-92D3-F86EFD7AAB4A}" type="datetime1">
              <a:rPr lang="fi-FI" smtClean="0"/>
              <a:t>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A77817-24D8-4AAF-A489-94770E9D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BB40B5-6676-42E5-A750-2A2DDA29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771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22A852-514E-4845-BCC1-B3002485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D37673-F11B-474F-9E1C-A3FE090B6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997B1B-2B6C-49ED-8E36-8CD393DB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9E70-D9F9-43DA-A6F0-15462C4CDDCC}" type="datetime1">
              <a:rPr lang="fi-FI" smtClean="0"/>
              <a:t>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19C2CB-69BC-42B7-8A52-6AFDC353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59BFE7-D94C-406F-83FA-6B433D93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95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C29C703-C8A5-4F90-B6D0-A8B669415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F1677E-A944-463A-931D-43039F9FF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B50FF4-48CB-49EF-8BD0-564D07A4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24BB-CF83-49F0-9CEF-59AC78D8A43C}" type="datetime1">
              <a:rPr lang="fi-FI" smtClean="0"/>
              <a:t>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7F9C81-CB4A-48B3-876C-EEEB6C86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34D682-45EA-45BB-8131-B68028A9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748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BF36C7-819D-4E3D-A958-17E90F31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78" y="365125"/>
            <a:ext cx="10476722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C0F021-BEA9-43B4-99C3-0BEAA8BE8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21DCF7-05C4-47C0-881F-01DB8D84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D69C-74AA-4523-A47D-479D6C2FBE07}" type="datetime1">
              <a:rPr lang="fi-FI" smtClean="0"/>
              <a:t>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48DEA5-79D6-4162-9DDC-4AE23411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A80EA3-6772-4E79-AB7D-0B2E2D08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824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5E9462-E1A6-441E-8F96-C17060BB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83DF47-A320-45E0-ADCB-EC4C3801A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8066D7-D884-40A7-958B-C14093D0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E3EE-04A8-40A5-ADA8-0E28AC1AE370}" type="datetime1">
              <a:rPr lang="fi-FI" smtClean="0"/>
              <a:t>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4BCCEF-8581-4A1B-8F16-20E1D51B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A88153-0BD0-4852-B323-76BB4462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299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01FF9F-4882-4A47-8708-4E458E88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05D861-ABBF-4E79-BBD3-1C9A25BC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4CE5297-C1D5-4B43-B311-A32231D7F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A54540-54DF-4347-82F4-7D3B54F7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2221-2C8E-417F-8294-35980715C266}" type="datetime1">
              <a:rPr lang="fi-FI" smtClean="0"/>
              <a:t>5.11.2021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615046-0AE9-4770-997D-600B1D3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CD7014-F9C6-4C80-AB3C-38677C0D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10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6577A5-0D32-4D1A-A015-65A3D21F4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5BEF28-2C14-4D48-9C4F-9A4898CDF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01F7A7-9578-4999-9CD1-958A8E33E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41FF678-70C0-4E69-8F6F-C3CF96CEE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B0AFC10-52D8-4EF5-ADA0-23F4EA6B6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825FCFC-FF19-4941-BD19-88ED974F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D90B-1AFA-4AD0-845E-12DB0FAEA837}" type="datetime1">
              <a:rPr lang="fi-FI" smtClean="0"/>
              <a:t>5.11.2021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36E9851-32C6-4C21-AB50-587C9DCF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500187B-23B6-48DE-BD5C-D1F142A8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78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D2735-1C48-4A88-BC56-162036F6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9DAC853-4E21-46FD-8040-D8D0AD11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C808-50A4-41E7-ABF0-2167FE6ECA0E}" type="datetime1">
              <a:rPr lang="fi-FI" smtClean="0"/>
              <a:t>5.11.2021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D574A16-D35B-4538-A37B-0B6A3301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0E45207-7646-41B0-A9FA-A14EF1F5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98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19135E9-AC5C-4A42-962C-86F21B03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AEC1-EDE4-40B7-91DA-B314D5226D4A}" type="datetime1">
              <a:rPr lang="fi-FI" smtClean="0"/>
              <a:t>5.11.2021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DC95905-3F01-4D5C-9B39-0A77EA1A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454E914-DDFB-433D-98C8-74064392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937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F0E7F6-4489-45B5-85C3-52DA843A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953221-DCD4-4948-86B3-7B72ECB7D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933ECA7-66BC-4764-AA8D-A1348E13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CEB3E7-2671-446A-AD2D-76E16EEA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A813-2BCA-473A-B4F3-295B27687434}" type="datetime1">
              <a:rPr lang="fi-FI" smtClean="0"/>
              <a:t>5.11.2021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7748E6-83F5-4D37-A52F-AEBAD39F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40C56F-647E-4A3D-A267-EF81A0B6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48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00318-A21C-4284-8C46-A9CA22FA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557F63F-0E5E-4C06-9495-DED7E570F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A1A3A7-D9C5-4D44-8C32-992F4CCB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FD63849-5EF9-40FE-A07B-2B7B8FA7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52F6-4A1D-42CB-A454-823A03F62802}" type="datetime1">
              <a:rPr lang="fi-FI" smtClean="0"/>
              <a:t>5.11.2021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2DFB73-60AA-4F87-AB90-0B13A00F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F947C2D-EB63-462D-A008-096B256F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223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0690393-05CC-407F-BE37-EAFBE41F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B480F3-8224-4DF3-BE33-036C8C03A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0D38B0-5C34-4679-92B6-0DB6AB3DF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F21A4-619F-4C6C-B2F4-013832314912}" type="datetime1">
              <a:rPr lang="fi-FI" smtClean="0"/>
              <a:t>5.11.2021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B3721D-0C3A-480C-BB7B-87545E583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vanhusasiamies Irene Vuorisalo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6E631D-27E8-40C1-87EE-7D105A225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A29C4B-7459-40BB-AD17-32EF6EF99F1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936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hl.fi/fi/web/hyvinvointi-ja-terveyserot/eriarvoisuus/elamankulku/iakkaa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ksielama.fi/documents/10180/806122/Yhteenveto_caset_FIN/b440c9a0-2bf7-4fd1-a314-24fc336415b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C108157-8365-4C61-9D49-071B1FDB7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5" t="9091" r="913"/>
          <a:stretch/>
        </p:blipFill>
        <p:spPr>
          <a:xfrm>
            <a:off x="9155" y="0"/>
            <a:ext cx="8668492" cy="6857990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FB36DDE-04E8-4AEF-95A1-0ABCCFDE7F0B}"/>
              </a:ext>
            </a:extLst>
          </p:cNvPr>
          <p:cNvSpPr txBox="1"/>
          <p:nvPr/>
        </p:nvSpPr>
        <p:spPr>
          <a:xfrm>
            <a:off x="7274258" y="2906972"/>
            <a:ext cx="4597704" cy="29432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latin typeface="+mj-lt"/>
                <a:ea typeface="+mj-ea"/>
                <a:cs typeface="+mj-cs"/>
              </a:rPr>
              <a:t>Aluevaalit</a:t>
            </a:r>
            <a:r>
              <a:rPr lang="en-US" sz="4400" dirty="0">
                <a:latin typeface="+mj-lt"/>
                <a:ea typeface="+mj-ea"/>
                <a:cs typeface="+mj-cs"/>
              </a:rPr>
              <a:t> 2022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latin typeface="+mj-lt"/>
                <a:ea typeface="+mj-ea"/>
                <a:cs typeface="+mj-cs"/>
              </a:rPr>
              <a:t>Piirien</a:t>
            </a: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atin typeface="+mj-lt"/>
                <a:ea typeface="+mj-ea"/>
                <a:cs typeface="+mj-cs"/>
              </a:rPr>
              <a:t>vaikuttaminen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6284F2E-8176-4604-976A-41D81FAF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0AEC1-EDE4-40B7-91DA-B314D5226D4A}" type="datetime1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11/5/2021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AAF8323-D6DF-4584-8B4E-BE07D9226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vanhusasiamies Irene Vuorisalo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66D44F3-694A-462D-B12D-40CDD4E8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0138" y="6356350"/>
            <a:ext cx="72182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CA29C4B-7459-40BB-AD17-32EF6EF99F1A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+mn-cs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655E33B-0CC8-46CC-B7CC-D36CBA81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337" y="222392"/>
            <a:ext cx="3624105" cy="157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0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C6C91B-C46F-466D-903D-31526C71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… ja alueelle varttuneiden neuvola (3)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DEAE59-9C68-46EB-90C7-BA3D79D04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fi-FI" sz="3600" b="0" i="0" dirty="0">
                <a:solidFill>
                  <a:srgbClr val="303030"/>
                </a:solidFill>
                <a:effectLst/>
              </a:rPr>
              <a:t>Ikäkuntoutus, toimintakyvyn ylläpito, sairauksien ehkäiseminen ja varhainen hoito ehkäisevät palvelutarpeen ja kustannusten kasvua </a:t>
            </a:r>
          </a:p>
          <a:p>
            <a:pPr>
              <a:lnSpc>
                <a:spcPct val="100000"/>
              </a:lnSpc>
            </a:pPr>
            <a:r>
              <a:rPr lang="fi-FI" sz="3600" b="0" i="0" dirty="0">
                <a:solidFill>
                  <a:srgbClr val="303030"/>
                </a:solidFill>
                <a:effectLst/>
              </a:rPr>
              <a:t>Varttuneiden neuvolassa voidaan ongelmia tunnistaa ja puuttua niihin varhain </a:t>
            </a:r>
            <a:r>
              <a:rPr lang="fi-FI" sz="3200" b="0" i="0" dirty="0">
                <a:solidFill>
                  <a:srgbClr val="303030"/>
                </a:solidFill>
                <a:effectLst/>
              </a:rPr>
              <a:t>	</a:t>
            </a:r>
          </a:p>
          <a:p>
            <a:pPr>
              <a:lnSpc>
                <a:spcPct val="100000"/>
              </a:lnSpc>
            </a:pPr>
            <a:r>
              <a:rPr lang="fi-FI" sz="2800" b="1" i="0" dirty="0">
                <a:effectLst/>
              </a:rPr>
              <a:t>Laatusuositus hyvän ikääntymisen turvaamiseksi </a:t>
            </a:r>
            <a:r>
              <a:rPr lang="fi-FI" sz="2800" dirty="0">
                <a:solidFill>
                  <a:srgbClr val="0070C0"/>
                </a:solidFill>
              </a:rPr>
              <a:t>https://julkaisut.valtioneuvosto.fi/bitstream/handle/10024/162455/STM_2020_29_J.pdf?sequence=1&amp;isAllowed=y</a:t>
            </a:r>
          </a:p>
          <a:p>
            <a:r>
              <a:rPr lang="fi-FI" sz="2800" b="1" i="0" dirty="0">
                <a:solidFill>
                  <a:srgbClr val="303030"/>
                </a:solidFill>
                <a:effectLst/>
              </a:rPr>
              <a:t>THL</a:t>
            </a:r>
            <a:r>
              <a:rPr lang="fi-FI" sz="2800" b="0" i="0" dirty="0">
                <a:solidFill>
                  <a:srgbClr val="303030"/>
                </a:solidFill>
                <a:effectLst/>
              </a:rPr>
              <a:t>: </a:t>
            </a:r>
            <a:r>
              <a:rPr lang="fi-FI" sz="2800" dirty="0">
                <a:solidFill>
                  <a:srgbClr val="303030"/>
                </a:solidFill>
                <a:hlinkClick r:id="rId2"/>
              </a:rPr>
              <a:t>https://thl.fi/fi/web/hyvinvointi-ja-terveyserot/eriarvoisuus/elamankulku/iakkaat</a:t>
            </a:r>
            <a:endParaRPr lang="fi-FI" sz="2800" dirty="0">
              <a:solidFill>
                <a:srgbClr val="303030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F86328-B285-4A1B-B05C-5706318A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D69C-74AA-4523-A47D-479D6C2FBE07}" type="datetime1">
              <a:rPr lang="fi-FI" smtClean="0"/>
              <a:t>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BB3206-8F0A-4F34-BF5C-C321F744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A0870F-12FB-462C-AE2F-B10C06B5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553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67D971-73FC-432A-9264-A1D0C4F49A7B}"/>
              </a:ext>
            </a:extLst>
          </p:cNvPr>
          <p:cNvSpPr txBox="1"/>
          <p:nvPr/>
        </p:nvSpPr>
        <p:spPr>
          <a:xfrm>
            <a:off x="1042985" y="501650"/>
            <a:ext cx="4078635" cy="5062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Mitä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maksaa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ellei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alue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investoi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hyvinvointiin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BC00760-9CDC-4B40-B680-47CE0D455A18}"/>
              </a:ext>
            </a:extLst>
          </p:cNvPr>
          <p:cNvSpPr txBox="1"/>
          <p:nvPr/>
        </p:nvSpPr>
        <p:spPr>
          <a:xfrm>
            <a:off x="4485373" y="211014"/>
            <a:ext cx="7731614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Keskimäärin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0,8 %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yli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65-vuotiaista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lonkkamurtuman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vuosittain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Yksi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murtuma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maksaa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keskimäärin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22 000 e. Jos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kotona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asuva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jää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laitoshoitoon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ensimmäisen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vuoden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kustannus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n. 50 000 e.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riskiryhmässä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oleville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annettiin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liikunta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ja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ravitsemusneuvontaa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lääkityksen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näön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tarkistus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hinta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n. 110 000 e/v. 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Lähes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joka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kolmas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ikääntyneiden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kaatumisista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sekä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joka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neljäs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murtuma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voidaan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ehkäistä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murtumien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ilmaantuvuutta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voidaan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vähentää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0,6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prosenttiin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säästö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440 000 e/v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Yli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75-vuotiaille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tarkoitettu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ryhmäkuntoutus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jossa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keskityttiin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taiteeseen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liikuntaan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keskusteluun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terapeuttiseen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kirjoittamiseen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paransi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osallistujien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hyvinvointia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muistia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verrokkiryhmään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nähden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Yhden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ihmisen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kuntoutus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maksoi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881 e.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Ryhmän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jäsenet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käyttivät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1630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eurolla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vähemmän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sosiaali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ja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terveystoimen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palveluja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Säästöjä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syntyi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noin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750 e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osallistujaa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kohden</a:t>
            </a:r>
            <a:endParaRPr lang="en-US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Diabeetikkojen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sairaanhoito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maksaa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Suomessa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noin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1,3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mrd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e/v.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iskiryhmille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kehitetyssä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mallissa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osallistujat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saivat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ryhmässä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opastusta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mm.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ruokavalioon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liikuntaan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painonpudotukseen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Osallistujista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lähes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joka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toisen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glukoosinsieto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palautui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normaaliksi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10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hengen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ryhmän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ohjaus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maksaa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noin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1200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ehkäisee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yhden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tyypin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diabeteksen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puhkeamisen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jossa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lisäsairauksia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säästö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lähes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6000 e/v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fi-F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0B5D1B2-03DB-4ABF-A758-F3597491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936EBBC-1107-443C-BBA9-69DE537F1142}" type="datetime1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11/5/2021</a:t>
            </a:fld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B0EAACA-A2F7-47C8-9867-B65BDABB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vanhusasiamies Irene Vuorisalo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FB146C-AD0A-446B-9B63-FF022203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A29C4B-7459-40BB-AD17-32EF6EF99F1A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C05648E-24B4-4A19-A3AD-70BFD99CE586}"/>
              </a:ext>
            </a:extLst>
          </p:cNvPr>
          <p:cNvSpPr txBox="1"/>
          <p:nvPr/>
        </p:nvSpPr>
        <p:spPr>
          <a:xfrm>
            <a:off x="1913348" y="4780992"/>
            <a:ext cx="2503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Yksi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Elämä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verkosto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tabLst>
                <a:tab pos="457200" algn="l"/>
              </a:tabLst>
            </a:pPr>
            <a:r>
              <a:rPr lang="en-US" sz="16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https://www.yksielama.fi/documents/10180/806122/Yhteenveto_caset_FIN/b440c9a0-2bf7-4fd1-a314-24fc336415b1</a:t>
            </a:r>
            <a:r>
              <a:rPr lang="fi-F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134B913-B18F-465D-99A5-F26F1EBA5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40" y="290636"/>
            <a:ext cx="1737815" cy="7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1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57A54E5-DD21-4CB0-AE09-846389458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BB06E8D-E44E-478A-8A72-E972056C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684" y="-1"/>
            <a:ext cx="7615450" cy="2254815"/>
          </a:xfrm>
        </p:spPr>
        <p:txBody>
          <a:bodyPr>
            <a:normAutofit/>
          </a:bodyPr>
          <a:lstStyle/>
          <a:p>
            <a:r>
              <a:rPr lang="fi-FI" dirty="0"/>
              <a:t>Vaikuttamisen ajoitus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34F57A-C231-467D-B8F0-992898EA7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684" y="1692322"/>
            <a:ext cx="6646459" cy="5029153"/>
          </a:xfrm>
        </p:spPr>
        <p:txBody>
          <a:bodyPr>
            <a:normAutofit/>
          </a:bodyPr>
          <a:lstStyle/>
          <a:p>
            <a:r>
              <a:rPr lang="fi-FI" dirty="0"/>
              <a:t>Loppuvuodesta 2021 eteenpäin nosta teemoja esiin tilaisuuksissa ja  eri mediakanavissa</a:t>
            </a:r>
          </a:p>
          <a:p>
            <a:r>
              <a:rPr lang="fi-FI" dirty="0"/>
              <a:t>Ehdokasasettelu vahvistetaan 23.12.2021. Lähetä ehdokkaille materiaalia Eläkeliiton teemoista puolueiden piiritoimistojen välityksellä</a:t>
            </a:r>
          </a:p>
          <a:p>
            <a:r>
              <a:rPr lang="fi-FI" dirty="0"/>
              <a:t>Tapaa ehdokkaita, järjestä tilaisuus</a:t>
            </a:r>
          </a:p>
          <a:p>
            <a:r>
              <a:rPr lang="fi-FI" dirty="0"/>
              <a:t>23.1.2022 varsinainen vaalipäivä</a:t>
            </a:r>
          </a:p>
          <a:p>
            <a:r>
              <a:rPr lang="fi-FI" dirty="0"/>
              <a:t>Vaikuttaminen valittuihin valtuutettuihin alkaa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31E906-AA34-4720-9DFC-91E37ECD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AAE622C-912C-41AC-95E1-B04DD2848487}" type="datetime1"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5.11.2021</a:t>
            </a:fld>
            <a:endParaRPr kumimoji="0" lang="fi-FI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54F7A0-0A68-4B54-B55B-FFB11EF31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vanhusasiamies Irene Vuorisalo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5859B2-CC72-4A10-8230-E6BE4CB4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A29C4B-7459-40BB-AD17-32EF6EF99F1A}" type="slidenum">
              <a:rPr kumimoji="0" lang="fi-FI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5CCF661-2FE7-46DC-9B70-674B4ACAC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08" y="323778"/>
            <a:ext cx="2743201" cy="11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0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3B75324-4AF6-4832-A43F-FEF1670D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E465E79-C7D2-4644-9761-15FC2D88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Autofit/>
          </a:bodyPr>
          <a:lstStyle/>
          <a:p>
            <a:r>
              <a:rPr lang="fi-FI" dirty="0">
                <a:effectLst/>
                <a:ea typeface="Calibri" panose="020F0502020204030204" pitchFamily="34" charset="0"/>
              </a:rPr>
              <a:t>Aluevaali-vaikuttamisen periaatteet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84743A-DA7A-4437-8BDC-478058E42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fi-FI" sz="1600">
                <a:effectLst/>
                <a:ea typeface="Calibri" panose="020F0502020204030204" pitchFamily="34" charset="0"/>
              </a:rPr>
              <a:t>Käytä äänioikeuttasi - asetu ehdolle</a:t>
            </a:r>
          </a:p>
          <a:p>
            <a:pPr>
              <a:spcAft>
                <a:spcPts val="800"/>
              </a:spcAft>
            </a:pPr>
            <a:r>
              <a:rPr lang="fi-FI" sz="1600">
                <a:ea typeface="Calibri" panose="020F0502020204030204" pitchFamily="34" charset="0"/>
              </a:rPr>
              <a:t>Eläkeliitto on puoluepoliittisesti sitoutumaton järjestö. Y</a:t>
            </a:r>
            <a:r>
              <a:rPr lang="fi-FI" sz="1600">
                <a:effectLst/>
                <a:ea typeface="Calibri" panose="020F0502020204030204" pitchFamily="34" charset="0"/>
              </a:rPr>
              <a:t>hdistys ei voi sitouta yksittäisten ehdokkaiden eikä puolueiden tukijoiksi</a:t>
            </a:r>
          </a:p>
          <a:p>
            <a:pPr>
              <a:spcAft>
                <a:spcPts val="800"/>
              </a:spcAft>
            </a:pPr>
            <a:r>
              <a:rPr lang="fi-FI" sz="1600">
                <a:effectLst/>
                <a:ea typeface="Calibri" panose="020F0502020204030204" pitchFamily="34" charset="0"/>
              </a:rPr>
              <a:t>Yhdistyksen luottamushenkilön roolissa tuodaan esiin yhdistyksen kannanottoja. </a:t>
            </a:r>
            <a:r>
              <a:rPr lang="fi-FI" sz="1600">
                <a:ea typeface="Calibri" panose="020F0502020204030204" pitchFamily="34" charset="0"/>
              </a:rPr>
              <a:t>H</a:t>
            </a:r>
            <a:r>
              <a:rPr lang="fi-FI" sz="1600">
                <a:effectLst/>
                <a:ea typeface="Calibri" panose="020F0502020204030204" pitchFamily="34" charset="0"/>
              </a:rPr>
              <a:t>enkilökohtaisia mielipiteitämme emme ilmaise yhdistyksen nimissä</a:t>
            </a:r>
          </a:p>
          <a:p>
            <a:pPr>
              <a:spcAft>
                <a:spcPts val="800"/>
              </a:spcAft>
            </a:pPr>
            <a:r>
              <a:rPr lang="fi-FI" sz="1600">
                <a:effectLst/>
                <a:ea typeface="Calibri" panose="020F0502020204030204" pitchFamily="34" charset="0"/>
              </a:rPr>
              <a:t>Vaikuttamiseen liittyvät kannanotot käsitellään yhdistyksen hallituksessa ennen niiden julkistamista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9F2287-4AA2-40C7-8D15-CEC4295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C05768B-8865-4E96-ABF7-2A8730BB42E6}" type="datetime1"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5.11.2021</a:t>
            </a:fld>
            <a:endParaRPr kumimoji="0" lang="fi-FI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86D464-F452-42E3-B5B1-BBA2916C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vanhusasiamies Irene Vuorisalo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936CB71-4976-4E01-9E65-7EDB41FA8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A29C4B-7459-40BB-AD17-32EF6EF99F1A}" type="slidenum">
              <a:rPr kumimoji="0" lang="fi-FI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4983527-B056-4A82-966A-C9401EFDE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76" y="365125"/>
            <a:ext cx="3083524" cy="133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40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EC431E-E50C-4C58-91D5-79968ECC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52" y="299657"/>
            <a:ext cx="11214652" cy="1213610"/>
          </a:xfrm>
        </p:spPr>
        <p:txBody>
          <a:bodyPr>
            <a:noAutofit/>
          </a:bodyPr>
          <a:lstStyle/>
          <a:p>
            <a:r>
              <a:rPr lang="fi-FI" dirty="0"/>
              <a:t>Aluevaalivaikuttamiseen työkaluja piireille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ED18F2-FDFC-40A4-A4D3-7B9925852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8" y="2101755"/>
            <a:ext cx="11214652" cy="4075208"/>
          </a:xfrm>
        </p:spPr>
        <p:txBody>
          <a:bodyPr>
            <a:noAutofit/>
          </a:bodyPr>
          <a:lstStyle/>
          <a:p>
            <a:r>
              <a:rPr lang="fi-FI" sz="3200" dirty="0"/>
              <a:t>Jaettava esite vaaliteemoistamme: postitetaan 70 kpl/piiri. Lisää voi tilata keskustoimistosta (anne.jaaskelainen@elakeliitto.fi) </a:t>
            </a:r>
            <a:r>
              <a:rPr lang="fi-FI" sz="3200" b="1" dirty="0"/>
              <a:t>JA</a:t>
            </a:r>
            <a:r>
              <a:rPr lang="fi-FI" sz="3200" dirty="0"/>
              <a:t> samaa esitettä voi tulostaa verkosta Eläkeliiton sivuilta</a:t>
            </a:r>
          </a:p>
          <a:p>
            <a:r>
              <a:rPr lang="fi-FI" sz="3200" dirty="0"/>
              <a:t>Teemojen perustelut ja perustietoa hyvinvointialueista</a:t>
            </a:r>
          </a:p>
          <a:p>
            <a:r>
              <a:rPr lang="fi-FI" sz="3200" dirty="0"/>
              <a:t>Mielipidekirjoituksen pohja</a:t>
            </a:r>
          </a:p>
          <a:p>
            <a:r>
              <a:rPr lang="fi-FI" sz="3200" dirty="0"/>
              <a:t>Valmiita some-materiaaleja</a:t>
            </a:r>
          </a:p>
          <a:p>
            <a:r>
              <a:rPr lang="fi-FI" sz="3200" dirty="0"/>
              <a:t>Tilaisuuden järjestämisen ohje livenä ja verkossa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E37BF1-6EC1-44C2-B912-BF60B667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E24F-0CA8-40DF-BF3B-E8ECD55107DF}" type="datetime1">
              <a:rPr lang="fi-FI" smtClean="0"/>
              <a:t>5.11.2021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DFA628-E326-4686-BA93-06121C4A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D324CF-9DC2-4124-951E-612BE1E9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3169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1FAAB01-7AF1-4060-8BA9-DDC37086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AEC1-EDE4-40B7-91DA-B314D5226D4A}" type="datetime1">
              <a:rPr lang="fi-FI" smtClean="0"/>
              <a:t>5.11.2021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FF23F3E-2C49-4E13-AD43-5FC1BDD2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D782BCA-DB5B-4460-BA16-9CC2EDA4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15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BE762D8-60B9-4E27-B1E2-4BE84D016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415" y="1728430"/>
            <a:ext cx="2925170" cy="126779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C65EE60-0668-408A-B418-075D5CC4D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49290" cy="716582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7ACB23B6-05EF-4842-95BD-9C702164F933}"/>
              </a:ext>
            </a:extLst>
          </p:cNvPr>
          <p:cNvSpPr txBox="1"/>
          <p:nvPr/>
        </p:nvSpPr>
        <p:spPr>
          <a:xfrm>
            <a:off x="200160" y="3687901"/>
            <a:ext cx="7014950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4000" b="1" dirty="0"/>
              <a:t>Irene Vuorisalo</a:t>
            </a:r>
          </a:p>
          <a:p>
            <a:r>
              <a:rPr lang="fi-FI" sz="4000" b="1" dirty="0"/>
              <a:t>Vanhusasiamies</a:t>
            </a:r>
          </a:p>
          <a:p>
            <a:r>
              <a:rPr lang="fi-FI" sz="4000" b="1" dirty="0"/>
              <a:t>Eläkeliitto ry</a:t>
            </a:r>
          </a:p>
          <a:p>
            <a:r>
              <a:rPr lang="fi-FI" sz="4000" b="1" dirty="0"/>
              <a:t>040 725 7152</a:t>
            </a:r>
          </a:p>
          <a:p>
            <a:r>
              <a:rPr lang="fi-FI" sz="4000" dirty="0"/>
              <a:t>irene.vuorisalo@elakeliitto.fi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1AA7E28-D467-4F35-A818-CF3475C2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6" y="498013"/>
            <a:ext cx="3627370" cy="157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1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CE0FEFB-3429-49A1-984A-A4E7DB9D7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-3047" y="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139713-6DD3-431A-9E13-811B6DC7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13" y="0"/>
            <a:ext cx="4585647" cy="2265037"/>
          </a:xfrm>
        </p:spPr>
        <p:txBody>
          <a:bodyPr>
            <a:normAutofit/>
          </a:bodyPr>
          <a:lstStyle/>
          <a:p>
            <a:r>
              <a:rPr lang="fi-FI" dirty="0"/>
              <a:t>Lähtökohtamme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B54F3-4AFC-4F07-9694-4F0BBBA6B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131" y="1009934"/>
            <a:ext cx="4694829" cy="5346416"/>
          </a:xfrm>
        </p:spPr>
        <p:txBody>
          <a:bodyPr>
            <a:noAutofit/>
          </a:bodyPr>
          <a:lstStyle/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Ajamme Eläkeliiton teemoja</a:t>
            </a:r>
          </a:p>
          <a:p>
            <a:r>
              <a:rPr lang="fi-FI" dirty="0"/>
              <a:t>Kohteenamme on jokainen puolue </a:t>
            </a:r>
          </a:p>
          <a:p>
            <a:r>
              <a:rPr lang="fi-FI" dirty="0"/>
              <a:t>Emme tue Eläkeliiton omien jäsenten henkilökohtaisia vaalikampanjoita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D11A5-0560-4FF9-9285-EAC19488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3CD69C-74AA-4523-A47D-479D6C2FBE07}" type="datetime1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5.11.2021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4AEE2F-3696-4A46-AC7A-9A0B5F341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solidFill>
                  <a:srgbClr val="FFFFFF"/>
                </a:solidFill>
              </a:rPr>
              <a:t>vanhusasiamies Irene Vuorisalo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3A7CD2-7867-42E1-8FDC-0C8E87B6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A29C4B-7459-40BB-AD17-32EF6EF99F1A}" type="slidenum">
              <a:rPr lang="fi-FI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2C02C2E-1C81-49C8-B8A3-E4832DB06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08" y="365125"/>
            <a:ext cx="2743201" cy="11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2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C44573-7895-4A99-A33D-30DEADCA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961"/>
            <a:ext cx="11353800" cy="1336727"/>
          </a:xfrm>
        </p:spPr>
        <p:txBody>
          <a:bodyPr>
            <a:normAutofit/>
          </a:bodyPr>
          <a:lstStyle/>
          <a:p>
            <a:r>
              <a:rPr lang="fi-FI" i="0" dirty="0">
                <a:effectLst/>
              </a:rPr>
              <a:t>Järjestöt vaikuttavat toiminta-ajatuksensa määrittelemään asiaan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B043AA-F420-4384-B8FE-AE46EC3B6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" y="1828801"/>
            <a:ext cx="12099533" cy="4892674"/>
          </a:xfrm>
        </p:spPr>
        <p:txBody>
          <a:bodyPr>
            <a:normAutofit/>
          </a:bodyPr>
          <a:lstStyle/>
          <a:p>
            <a:r>
              <a:rPr lang="fi-FI" b="0" i="0" dirty="0">
                <a:effectLst/>
              </a:rPr>
              <a:t>Kansalaisjärjestöjen ja poliittisten puolueiden pyrkimykset eroavat toisistaan. Kummatkin toimivat yhdistyspohjaisesti, mutta toiminnan tavoitteet ovat erilaiset</a:t>
            </a:r>
          </a:p>
          <a:p>
            <a:r>
              <a:rPr lang="fi-FI" i="0" dirty="0">
                <a:effectLst/>
              </a:rPr>
              <a:t>Järjestö on perustettu aina jonkin asian ympärille. </a:t>
            </a:r>
            <a:r>
              <a:rPr lang="fi-FI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Eläkeliiton tarkoituksena</a:t>
            </a:r>
            <a:r>
              <a:rPr lang="fi-FI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on eläkeläisten ja eläketurvaa tarvitsevien henkisten ja aineellisten etujen ja oikeuksien valvominen sekä sosiaalisen turvallisuuden ja hyvinvoinnin edistäminen</a:t>
            </a:r>
            <a:endParaRPr lang="fi-FI" i="0" dirty="0">
              <a:effectLst/>
            </a:endParaRPr>
          </a:p>
          <a:p>
            <a:r>
              <a:rPr lang="fi-FI" b="0" i="0" dirty="0">
                <a:effectLst/>
              </a:rPr>
              <a:t>Tavoitteemme ei ole vallan hankkiminen itsellemme yhteiskunnallista päätöksentekoa varten, vaan pyrimme </a:t>
            </a:r>
            <a:r>
              <a:rPr lang="fi-FI" dirty="0"/>
              <a:t>vaikuttamaan </a:t>
            </a:r>
            <a:r>
              <a:rPr lang="fi-FI" b="0" i="0" dirty="0">
                <a:effectLst/>
              </a:rPr>
              <a:t>poliittisiin päättäjiin tärkeäksi katsomiemme asioiden eteenpäin viemiseksi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305796-A698-496D-A51C-21A5CFCD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12F0A-6F98-482C-89C3-DDFEEE175509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5.11.2021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70098A-6225-47CA-A82C-56441CDC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vanhusasiamies Irene Vuorisalo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37ED2A-8C7C-469B-9227-2CB389594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9C4B-7459-40BB-AD17-32EF6EF99F1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7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6446AD-2518-498B-A64F-43E08884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Vaikutamme  ehdokkaisiin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49B635-D153-40FF-983A-D54F64B1D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effectLst/>
                <a:ea typeface="Calibri" panose="020F0502020204030204" pitchFamily="34" charset="0"/>
              </a:rPr>
              <a:t>Teemojen kohde ovat tulevat valtuutetut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effectLst/>
                <a:ea typeface="Calibri" panose="020F0502020204030204" pitchFamily="34" charset="0"/>
              </a:rPr>
              <a:t> He päättävät iäkkäiden hyvinvoinnista, kun palveluiden järjestämisvastuu siirtyy kunnilta hyvinvointialueille vuoden 2023 alussa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effectLst/>
                <a:ea typeface="Calibri" panose="020F0502020204030204" pitchFamily="34" charset="0"/>
              </a:rPr>
              <a:t>Sitä ennen 1.3.2022 aloittavien aluevaltuustojen tulee jo tehdä keskeiset linjaukset tulevien hyvinvointialueiden hyvinvointialuestrategiaan ja palvelustrategiaan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869F12-A175-4025-835B-093A2FD2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D69C-74AA-4523-A47D-479D6C2FBE07}" type="datetime1">
              <a:rPr lang="fi-FI" smtClean="0"/>
              <a:t>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FF2D64-45ED-40A4-A199-76DC9FD4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9529DF-C29A-411A-822D-5D938F6C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678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51AEC5D-23A9-4C36-BBF8-74042890E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-796221" y="10"/>
            <a:ext cx="9669642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BCB405D-3778-44B5-BE61-CDFE2D4A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370" y="-354842"/>
            <a:ext cx="10058400" cy="2619880"/>
          </a:xfrm>
        </p:spPr>
        <p:txBody>
          <a:bodyPr>
            <a:norm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Maailman parhaiten voivat varttuneet!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4E6987-CE82-44C2-8799-A1179284E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665027"/>
            <a:ext cx="8312624" cy="469132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effectLst/>
                <a:ea typeface="Calibri" panose="020F0502020204030204" pitchFamily="34" charset="0"/>
              </a:rPr>
              <a:t>Niin alueiden kuin järjestöjenkin toiminnan tarkoitus on yhteinen: asukkaan hyvinvointi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effectLst/>
                <a:ea typeface="Calibri" panose="020F0502020204030204" pitchFamily="34" charset="0"/>
              </a:rPr>
              <a:t>Asukas pysyy keskiössä, kun hyvinvointialueen strategia, kuntien ja alueiden yhdyspintatyö ja alueen palveluketjut ovat asiakaslähtöiset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effectLst/>
                <a:ea typeface="Calibri" panose="020F0502020204030204" pitchFamily="34" charset="0"/>
              </a:rPr>
              <a:t>Eläkeliitto on luotettava hyvinvointialueiden kumppani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effectLst/>
                <a:ea typeface="Calibri" panose="020F0502020204030204" pitchFamily="34" charset="0"/>
              </a:rPr>
              <a:t>Teemat vastaavat kysymykseen</a:t>
            </a:r>
            <a:r>
              <a:rPr lang="fi-FI" dirty="0">
                <a:ea typeface="Calibri" panose="020F0502020204030204" pitchFamily="34" charset="0"/>
              </a:rPr>
              <a:t>: M</a:t>
            </a:r>
            <a:r>
              <a:rPr lang="fi-FI" dirty="0">
                <a:effectLst/>
                <a:ea typeface="Calibri" panose="020F0502020204030204" pitchFamily="34" charset="0"/>
              </a:rPr>
              <a:t>iten iäkkäiden palvelut järjestetään asiakaslähtöisesti ja kustannusvaikuttavasti?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507F3-775D-40AE-9CBA-10069354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1B90420-0DA3-4A59-B5BF-D7F54F770B46}" type="datetime1"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5.11.2021</a:t>
            </a:fld>
            <a:endParaRPr kumimoji="0" lang="fi-FI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F54B67-1339-43CD-8423-0E1A7ADD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vanhusasiamies Irene Vuorisalo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482DD4-0E06-45E9-9EE5-127C8B8B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A29C4B-7459-40BB-AD17-32EF6EF99F1A}" type="slidenum">
              <a:rPr kumimoji="0" lang="fi-FI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6E46FA1A-185B-4363-9DAB-876676AFC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91" y="351591"/>
            <a:ext cx="2432178" cy="105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6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BB8B29A-D252-4B09-8A0A-B2D60204F5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6"/>
          <a:stretch/>
        </p:blipFill>
        <p:spPr>
          <a:xfrm>
            <a:off x="-3047" y="0"/>
            <a:ext cx="966964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9C5C9B7-DAC1-4186-A6C3-66465877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472" y="-382137"/>
            <a:ext cx="4475327" cy="2647174"/>
          </a:xfrm>
        </p:spPr>
        <p:txBody>
          <a:bodyPr>
            <a:normAutofit/>
          </a:bodyPr>
          <a:lstStyle/>
          <a:p>
            <a:r>
              <a:rPr lang="fi-FI" sz="4800" dirty="0">
                <a:ea typeface="Calibri" panose="020F0502020204030204" pitchFamily="34" charset="0"/>
              </a:rPr>
              <a:t>Kolme</a:t>
            </a:r>
            <a:r>
              <a:rPr lang="fi-FI" sz="4800" dirty="0">
                <a:effectLst/>
                <a:ea typeface="Calibri" panose="020F0502020204030204" pitchFamily="34" charset="0"/>
              </a:rPr>
              <a:t> teemaa</a:t>
            </a:r>
            <a:endParaRPr lang="fi-FI" sz="4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B93EF8-1F28-4AB5-8D5B-4A02CA41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426" y="1856096"/>
            <a:ext cx="5134604" cy="4162567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fi-FI" sz="3200" dirty="0">
                <a:ea typeface="Calibri" panose="020F0502020204030204" pitchFamily="34" charset="0"/>
              </a:rPr>
              <a:t>I</a:t>
            </a:r>
            <a:r>
              <a:rPr lang="fi-FI" sz="3200" dirty="0">
                <a:effectLst/>
                <a:ea typeface="Calibri" panose="020F0502020204030204" pitchFamily="34" charset="0"/>
              </a:rPr>
              <a:t> </a:t>
            </a:r>
            <a:r>
              <a:rPr lang="fi-FI" sz="3200" dirty="0">
                <a:ea typeface="Calibri" panose="020F0502020204030204" pitchFamily="34" charset="0"/>
              </a:rPr>
              <a:t> </a:t>
            </a:r>
            <a:r>
              <a:rPr lang="fi-FI" sz="3200" dirty="0">
                <a:effectLst/>
                <a:ea typeface="Calibri" panose="020F0502020204030204" pitchFamily="34" charset="0"/>
              </a:rPr>
              <a:t>Tiedolla johtaminen tuottaa kestävää hyvinvointia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fi-FI" sz="3200" dirty="0">
                <a:ea typeface="Calibri" panose="020F0502020204030204" pitchFamily="34" charset="0"/>
              </a:rPr>
              <a:t>II  </a:t>
            </a:r>
            <a:r>
              <a:rPr lang="fi-FI" sz="3200" dirty="0">
                <a:effectLst/>
                <a:ea typeface="Calibri" panose="020F0502020204030204" pitchFamily="34" charset="0"/>
              </a:rPr>
              <a:t>Ikäpoliittinen koordinaattori kuntien ja alueiden yhdyspinnalle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fi-FI" sz="3200" dirty="0">
                <a:ea typeface="Calibri" panose="020F0502020204030204" pitchFamily="34" charset="0"/>
              </a:rPr>
              <a:t>III </a:t>
            </a:r>
            <a:r>
              <a:rPr lang="fi-FI" sz="3200" dirty="0">
                <a:effectLst/>
                <a:ea typeface="Calibri" panose="020F0502020204030204" pitchFamily="34" charset="0"/>
              </a:rPr>
              <a:t> Kohtuuhintaiset palvelut vähentävät kärsimystä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6F84E2-A638-4D66-B755-CB11D722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8991D47-CDF6-4823-9947-0B27238849A1}" type="datetime1"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5.11.2021</a:t>
            </a:fld>
            <a:endParaRPr kumimoji="0" lang="fi-FI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6BD6B1-418B-4378-B25A-FA7AE39A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vanhusasiamies Irene Vuorisalo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C06B81-10E8-4C96-946B-C9188052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A29C4B-7459-40BB-AD17-32EF6EF99F1A}" type="slidenum">
              <a:rPr kumimoji="0" lang="fi-FI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69AB124-5A06-499C-A1C7-5386EFC4C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20" y="483464"/>
            <a:ext cx="2033443" cy="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2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7BB7D9-03D6-408B-B0DD-C76981B6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1 Tiedolla johtaminen tuottaa kestävää hyvinvointia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CC85F2-DB21-4C04-B9F8-88D897B37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Ellei hyvinvointialueille säädettyjä asukkaiden osallistumis- ja vaikuttamiskanavia ole määritelty strategiassa, ei palveluprosessin toimivuudesta eikä vaikuttavuudesta saada aidosti asukaslähtöistä tietoa</a:t>
            </a:r>
          </a:p>
          <a:p>
            <a:r>
              <a:rPr lang="fi-FI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Kokemusperäistä tietoa varttuneiden ihmisten tarpeista päättäjät eivät saa muualta kuin varttuneilta itseltään. Palvelut saadaan kustannusvaikuttaviksi, kun varttuneet itse voivat tuottaa tietoa palveluiden valmisteluun ja palvelumuotoiluun</a:t>
            </a:r>
          </a:p>
          <a:p>
            <a:r>
              <a:rPr lang="fi-FI" sz="28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Siksi s</a:t>
            </a:r>
            <a:r>
              <a:rPr lang="fi-FI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trategiassa on määriteltävä hallinon yhteistyö eläkeläisjärjestöjen kanssa (meillä on valtakunnallisesti kattavin järjestörakenne ja koneisto)</a:t>
            </a:r>
          </a:p>
          <a:p>
            <a:r>
              <a:rPr lang="fi-FI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Alueen</a:t>
            </a:r>
            <a:r>
              <a:rPr lang="fi-FI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on valvottava sen alueella järjestettävät palvelut ovat asianmukaisia. </a:t>
            </a:r>
            <a:r>
              <a:rPr lang="fi-FI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Vanhusten kotihoidossa ja laitoshoivassa on ilmenneet vakavat puutteet eivät ole korjaantuneet. Valtuutetun tulee edistää ihmisoikeuksien toteutumista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9BABE8-0C92-4858-B643-B4C10C6E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D69C-74AA-4523-A47D-479D6C2FBE07}" type="datetime1">
              <a:rPr lang="fi-FI" smtClean="0"/>
              <a:t>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524C08-75B7-4BD2-869B-6B900BED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156FCE-3CF1-423A-9BC1-0E546F8C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37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5320D-443D-40CB-977F-44F92FCA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54843"/>
            <a:ext cx="11094493" cy="1335846"/>
          </a:xfrm>
        </p:spPr>
        <p:txBody>
          <a:bodyPr/>
          <a:lstStyle/>
          <a:p>
            <a:r>
              <a:rPr lang="fi-FI" sz="4400" dirty="0">
                <a:effectLst/>
                <a:ea typeface="Calibri" panose="020F0502020204030204" pitchFamily="34" charset="0"/>
              </a:rPr>
              <a:t>2 Ikäpoliittinen koordinaattori kuntien ja alueiden yhdyspinnalle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002D64-79CA-4CEE-AC2B-2F91EC063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3391"/>
            <a:ext cx="11353800" cy="429357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dirty="0">
                <a:effectLst/>
                <a:ea typeface="Calibri" panose="020F0502020204030204" pitchFamily="34" charset="0"/>
              </a:rPr>
              <a:t>Kestävää hyvinvointia tuotetaan, kun erikoissairaanhoidon, perusterveydenhuollon ja sosiaalihuollon yhteistyön sekä palveluprosessit toimivat sujuvasti. Lisäksi alueiden ja kuntien välille tarvitaan saumaton yhdyspintatyö ikääntyneitten hyvinvointiin liittyvissä toiminnoissa.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dirty="0">
                <a:effectLst/>
                <a:ea typeface="Calibri" panose="020F0502020204030204" pitchFamily="34" charset="0"/>
              </a:rPr>
              <a:t>Tätä tarkoitusta varten jokaiselle hyvinvointialueella tulee nimetä koordinaattori, jolla on syvällinen ymmärrys ikääntyneiden asiakasryhmien tarpeista sekä niihin sopivista palvelumuodoista ja -poluista. Hänen tehtävänsä on luotsata yhteen iäkkäiden hyvinvointiin vaikuttavia toimijoita alueen sisällä ja kuntien välillä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31AE25-0C48-45C5-B51C-1CC5ED32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D69C-74AA-4523-A47D-479D6C2FBE07}" type="datetime1">
              <a:rPr lang="fi-FI" smtClean="0"/>
              <a:t>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88D051-596D-46D2-AF1E-FD2C5481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2F282-D302-4970-9757-12061BFD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46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BD7782-4320-4743-B980-B3497921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59307"/>
            <a:ext cx="11230970" cy="1949996"/>
          </a:xfrm>
        </p:spPr>
        <p:txBody>
          <a:bodyPr/>
          <a:lstStyle/>
          <a:p>
            <a:r>
              <a:rPr lang="fi-FI" sz="4400" dirty="0">
                <a:effectLst/>
                <a:ea typeface="Calibri" panose="020F0502020204030204" pitchFamily="34" charset="0"/>
              </a:rPr>
              <a:t>3 Kohtuuhintaiset asiakasmaksut </a:t>
            </a:r>
            <a:br>
              <a:rPr lang="fi-FI" sz="4400" dirty="0">
                <a:effectLst/>
                <a:ea typeface="Calibri" panose="020F0502020204030204" pitchFamily="34" charset="0"/>
              </a:rPr>
            </a:br>
            <a:r>
              <a:rPr lang="fi-FI" sz="4400" dirty="0">
                <a:effectLst/>
                <a:ea typeface="Calibri" panose="020F0502020204030204" pitchFamily="34" charset="0"/>
              </a:rPr>
              <a:t>vähentävät kärsimystä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6D5C98-7A62-45D7-A2A5-08B59F702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3015"/>
            <a:ext cx="12192000" cy="5424984"/>
          </a:xfrm>
        </p:spPr>
        <p:txBody>
          <a:bodyPr>
            <a:normAutofit fontScale="92500" lnSpcReduction="10000"/>
          </a:bodyPr>
          <a:lstStyle/>
          <a:p>
            <a:r>
              <a:rPr lang="fi-FI" sz="3200" b="0" i="0" dirty="0">
                <a:solidFill>
                  <a:srgbClr val="303030"/>
                </a:solidFill>
                <a:effectLst/>
              </a:rPr>
              <a:t>Iäkkään sosioekonominen asema on yhteydessä toimintakykyyn ja terveyteen. Pienituloisilla on keskimäärin heikompi fyysinen ja psyykkinen toimintakyky, suurempi sairastuvuus ja korkeampi kuolleisuus</a:t>
            </a:r>
          </a:p>
          <a:p>
            <a:pPr algn="l"/>
            <a:r>
              <a:rPr lang="fi-FI" sz="3200" b="0" i="0" dirty="0">
                <a:solidFill>
                  <a:srgbClr val="303030"/>
                </a:solidFill>
                <a:effectLst/>
              </a:rPr>
              <a:t>Pienituloisuus vaikuttaa palveluiden käyttöön. Sote-asiakasmaksut ja matkakulut voivat olla este palveluihin hakeutumiselle. Iäkkäät voivat joutua tinkimään lääkärikäynneistä ja lääkkeistä taloudellisista syistä, tai sairauskulut johtavat muista perustarpeista tinkimiseen</a:t>
            </a:r>
          </a:p>
          <a:p>
            <a:r>
              <a:rPr lang="fi-FI" sz="3200" b="0" i="0" dirty="0">
                <a:solidFill>
                  <a:srgbClr val="303030"/>
                </a:solidFill>
                <a:effectLst/>
              </a:rPr>
              <a:t>Hyvinvointi edellyttää riittävää toimeentuloa. Toimeentulon turvaaminen edistää terveyttä. Yhteiskunnan tukea tarvitaan ja se on tuottava investointi</a:t>
            </a:r>
          </a:p>
          <a:p>
            <a:r>
              <a:rPr lang="fi-FI" sz="3200" b="0" i="0" dirty="0">
                <a:solidFill>
                  <a:srgbClr val="303030"/>
                </a:solidFill>
                <a:effectLst/>
              </a:rPr>
              <a:t>Siksi hyvinvointia, terveyttä, toimintakykyä ja kotona selviytymistä on edistettävä erityisesti alemmissa sosioekonomisissa ryhmissä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C6D32F-AA5B-4BA8-AC10-509DD6E6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D69C-74AA-4523-A47D-479D6C2FBE07}" type="datetime1">
              <a:rPr lang="fi-FI" smtClean="0"/>
              <a:t>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9D74FE-63BB-4265-8BFE-94294322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vanhusasiamies Irene Vuorisalo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93F8FE-6317-4953-9B83-EDD8C521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9C4B-7459-40BB-AD17-32EF6EF99F1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9293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Eläkeliit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8B32"/>
      </a:accent1>
      <a:accent2>
        <a:srgbClr val="80BC32"/>
      </a:accent2>
      <a:accent3>
        <a:srgbClr val="A5A5A5"/>
      </a:accent3>
      <a:accent4>
        <a:srgbClr val="FFCD00"/>
      </a:accent4>
      <a:accent5>
        <a:srgbClr val="D77900"/>
      </a:accent5>
      <a:accent6>
        <a:srgbClr val="00A7E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1143</Words>
  <Application>Microsoft Office PowerPoint</Application>
  <PresentationFormat>Laajakuva</PresentationFormat>
  <Paragraphs>125</Paragraphs>
  <Slides>15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arial</vt:lpstr>
      <vt:lpstr>arial</vt:lpstr>
      <vt:lpstr>Arial Nova Cond</vt:lpstr>
      <vt:lpstr>Calibri</vt:lpstr>
      <vt:lpstr>Calibri Light</vt:lpstr>
      <vt:lpstr>1_Office-teema</vt:lpstr>
      <vt:lpstr>PowerPoint-esitys</vt:lpstr>
      <vt:lpstr>Lähtökohtamme</vt:lpstr>
      <vt:lpstr>Järjestöt vaikuttavat toiminta-ajatuksensa määrittelemään asiaan</vt:lpstr>
      <vt:lpstr>Vaikutamme  ehdokkaisiin</vt:lpstr>
      <vt:lpstr>Maailman parhaiten voivat varttuneet!</vt:lpstr>
      <vt:lpstr>Kolme teemaa</vt:lpstr>
      <vt:lpstr>1 Tiedolla johtaminen tuottaa kestävää hyvinvointia</vt:lpstr>
      <vt:lpstr>2 Ikäpoliittinen koordinaattori kuntien ja alueiden yhdyspinnalle</vt:lpstr>
      <vt:lpstr>3 Kohtuuhintaiset asiakasmaksut  vähentävät kärsimystä</vt:lpstr>
      <vt:lpstr>… ja alueelle varttuneiden neuvola (3)</vt:lpstr>
      <vt:lpstr>PowerPoint-esitys</vt:lpstr>
      <vt:lpstr>Vaikuttamisen ajoitus</vt:lpstr>
      <vt:lpstr>Aluevaali-vaikuttamisen periaatteet </vt:lpstr>
      <vt:lpstr>Aluevaalivaikuttamiseen työkaluja piireille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Irene Vuorisalo</dc:creator>
  <cp:lastModifiedBy>Janne Kettunen</cp:lastModifiedBy>
  <cp:revision>40</cp:revision>
  <dcterms:created xsi:type="dcterms:W3CDTF">2020-12-10T08:50:31Z</dcterms:created>
  <dcterms:modified xsi:type="dcterms:W3CDTF">2021-11-05T10:47:43Z</dcterms:modified>
</cp:coreProperties>
</file>